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legreya SC" panose="020B0604020202020204" charset="0"/>
      <p:regular r:id="rId23"/>
    </p:embeddedFont>
    <p:embeddedFont>
      <p:font typeface="Amsterdam Three" panose="020B0604020202020204" charset="0"/>
      <p:regular r:id="rId24"/>
    </p:embeddedFont>
    <p:embeddedFont>
      <p:font typeface="B612 Bold" panose="020B0604020202020204" charset="0"/>
      <p:regular r:id="rId25"/>
    </p:embeddedFont>
    <p:embeddedFont>
      <p:font typeface="Bernoru SemiCondensed" panose="020B0604020202020204" charset="0"/>
      <p:regular r:id="rId26"/>
    </p:embeddedFont>
    <p:embeddedFont>
      <p:font typeface="Calibri" panose="020F0502020204030204" pitchFamily="34" charset="0"/>
      <p:regular r:id="rId27"/>
      <p:bold r:id="rId28"/>
      <p:italic r:id="rId29"/>
      <p:boldItalic r:id="rId30"/>
    </p:embeddedFont>
    <p:embeddedFont>
      <p:font typeface="Comic Sans" panose="020B0604020202020204" charset="0"/>
      <p:regular r:id="rId31"/>
    </p:embeddedFont>
    <p:embeddedFont>
      <p:font typeface="Comic Sans Bold" panose="020B0604020202020204" charset="0"/>
      <p:regular r:id="rId32"/>
    </p:embeddedFont>
    <p:embeddedFont>
      <p:font typeface="Droid Serif Bold" panose="020B0604020202020204" charset="0"/>
      <p:regular r:id="rId33"/>
    </p:embeddedFont>
    <p:embeddedFont>
      <p:font typeface="Open Sans" panose="020B0606030504020204" pitchFamily="34" charset="0"/>
      <p:regular r:id="rId34"/>
    </p:embeddedFont>
    <p:embeddedFont>
      <p:font typeface="Open Sans Bold" panose="020B0806030504020204" charset="0"/>
      <p:regular r:id="rId35"/>
    </p:embeddedFont>
    <p:embeddedFont>
      <p:font typeface="Sukar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9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0.png"/><Relationship Id="rId5" Type="http://schemas.openxmlformats.org/officeDocument/2006/relationships/image" Target="../media/image8.png"/><Relationship Id="rId10" Type="http://schemas.openxmlformats.org/officeDocument/2006/relationships/image" Target="../media/image29.svg"/><Relationship Id="rId4" Type="http://schemas.openxmlformats.org/officeDocument/2006/relationships/image" Target="../media/image17.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30.pn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5.png"/><Relationship Id="rId5" Type="http://schemas.openxmlformats.org/officeDocument/2006/relationships/image" Target="../media/image8.png"/><Relationship Id="rId10" Type="http://schemas.openxmlformats.org/officeDocument/2006/relationships/image" Target="../media/image34.svg"/><Relationship Id="rId4" Type="http://schemas.openxmlformats.org/officeDocument/2006/relationships/image" Target="../media/image17.png"/><Relationship Id="rId9" Type="http://schemas.openxmlformats.org/officeDocument/2006/relationships/image" Target="../media/image33.png"/><Relationship Id="rId14"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4.svg"/><Relationship Id="rId3" Type="http://schemas.openxmlformats.org/officeDocument/2006/relationships/image" Target="../media/image6.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2.png"/><Relationship Id="rId5" Type="http://schemas.openxmlformats.org/officeDocument/2006/relationships/image" Target="../media/image8.png"/><Relationship Id="rId10" Type="http://schemas.openxmlformats.org/officeDocument/2006/relationships/image" Target="../media/image40.svg"/><Relationship Id="rId4" Type="http://schemas.openxmlformats.org/officeDocument/2006/relationships/image" Target="../media/image17.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6.png"/><Relationship Id="rId7" Type="http://schemas.openxmlformats.org/officeDocument/2006/relationships/image" Target="../media/image42.png"/><Relationship Id="rId12"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5.png"/><Relationship Id="rId5" Type="http://schemas.openxmlformats.org/officeDocument/2006/relationships/image" Target="../media/image8.png"/><Relationship Id="rId10" Type="http://schemas.openxmlformats.org/officeDocument/2006/relationships/image" Target="../media/image45.svg"/><Relationship Id="rId4" Type="http://schemas.openxmlformats.org/officeDocument/2006/relationships/image" Target="../media/image17.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7.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png"/><Relationship Id="rId5" Type="http://schemas.openxmlformats.org/officeDocument/2006/relationships/image" Target="../media/image52.svg"/><Relationship Id="rId15" Type="http://schemas.openxmlformats.org/officeDocument/2006/relationships/image" Target="../media/image58.gif"/><Relationship Id="rId10" Type="http://schemas.openxmlformats.org/officeDocument/2006/relationships/image" Target="../media/image5.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1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6.png"/><Relationship Id="rId17" Type="http://schemas.openxmlformats.org/officeDocument/2006/relationships/hyperlink" Target="https://shorturl.at/dmzBT" TargetMode="External"/><Relationship Id="rId2" Type="http://schemas.openxmlformats.org/officeDocument/2006/relationships/hyperlink" Target="https://public.tableau.com/app/profile/maulana.khisyam/viz/MSIBBankFullDashboard/Dashboard#1" TargetMode="External"/><Relationship Id="rId16" Type="http://schemas.openxmlformats.org/officeDocument/2006/relationships/image" Target="../media/image58.gif"/><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png"/><Relationship Id="rId5" Type="http://schemas.openxmlformats.org/officeDocument/2006/relationships/image" Target="../media/image51.png"/><Relationship Id="rId15" Type="http://schemas.openxmlformats.org/officeDocument/2006/relationships/image" Target="../media/image2.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420024" y="0"/>
            <a:ext cx="2867976" cy="10287000"/>
          </a:xfrm>
          <a:custGeom>
            <a:avLst/>
            <a:gdLst/>
            <a:ahLst/>
            <a:cxnLst/>
            <a:rect l="l" t="t" r="r" b="b"/>
            <a:pathLst>
              <a:path w="2867976" h="10287000">
                <a:moveTo>
                  <a:pt x="2867976" y="0"/>
                </a:moveTo>
                <a:lnTo>
                  <a:pt x="0" y="0"/>
                </a:lnTo>
                <a:lnTo>
                  <a:pt x="0" y="10287000"/>
                </a:lnTo>
                <a:lnTo>
                  <a:pt x="2867976" y="10287000"/>
                </a:lnTo>
                <a:lnTo>
                  <a:pt x="2867976" y="0"/>
                </a:lnTo>
                <a:close/>
              </a:path>
            </a:pathLst>
          </a:custGeom>
          <a:blipFill>
            <a:blip r:embed="rId2"/>
            <a:stretch>
              <a:fillRect l="-442917" b="-1031"/>
            </a:stretch>
          </a:blipFill>
        </p:spPr>
      </p:sp>
      <p:sp>
        <p:nvSpPr>
          <p:cNvPr id="3" name="Freeform 3"/>
          <p:cNvSpPr/>
          <p:nvPr/>
        </p:nvSpPr>
        <p:spPr>
          <a:xfrm>
            <a:off x="0" y="0"/>
            <a:ext cx="15420024" cy="10287000"/>
          </a:xfrm>
          <a:custGeom>
            <a:avLst/>
            <a:gdLst/>
            <a:ahLst/>
            <a:cxnLst/>
            <a:rect l="l" t="t" r="r" b="b"/>
            <a:pathLst>
              <a:path w="15420024" h="10287000">
                <a:moveTo>
                  <a:pt x="0" y="0"/>
                </a:moveTo>
                <a:lnTo>
                  <a:pt x="15420024" y="0"/>
                </a:lnTo>
                <a:lnTo>
                  <a:pt x="15420024" y="10287000"/>
                </a:lnTo>
                <a:lnTo>
                  <a:pt x="0" y="10287000"/>
                </a:lnTo>
                <a:lnTo>
                  <a:pt x="0" y="0"/>
                </a:lnTo>
                <a:close/>
              </a:path>
            </a:pathLst>
          </a:custGeom>
          <a:blipFill>
            <a:blip r:embed="rId2"/>
            <a:stretch>
              <a:fillRect t="-26" b="-26"/>
            </a:stretch>
          </a:blipFill>
        </p:spPr>
      </p:sp>
      <p:grpSp>
        <p:nvGrpSpPr>
          <p:cNvPr id="4" name="Group 4"/>
          <p:cNvGrpSpPr/>
          <p:nvPr/>
        </p:nvGrpSpPr>
        <p:grpSpPr>
          <a:xfrm>
            <a:off x="0" y="0"/>
            <a:ext cx="18288000" cy="8366760"/>
            <a:chOff x="0" y="0"/>
            <a:chExt cx="24384000" cy="11155680"/>
          </a:xfrm>
        </p:grpSpPr>
        <p:sp>
          <p:nvSpPr>
            <p:cNvPr id="5" name="Freeform 5"/>
            <p:cNvSpPr/>
            <p:nvPr/>
          </p:nvSpPr>
          <p:spPr>
            <a:xfrm>
              <a:off x="0" y="0"/>
              <a:ext cx="24384000" cy="11155680"/>
            </a:xfrm>
            <a:custGeom>
              <a:avLst/>
              <a:gdLst/>
              <a:ahLst/>
              <a:cxnLst/>
              <a:rect l="l" t="t" r="r" b="b"/>
              <a:pathLst>
                <a:path w="24384000" h="11155680">
                  <a:moveTo>
                    <a:pt x="0" y="0"/>
                  </a:moveTo>
                  <a:lnTo>
                    <a:pt x="24384000" y="0"/>
                  </a:lnTo>
                  <a:lnTo>
                    <a:pt x="24384000" y="11155680"/>
                  </a:lnTo>
                  <a:lnTo>
                    <a:pt x="0" y="11155680"/>
                  </a:lnTo>
                  <a:close/>
                </a:path>
              </a:pathLst>
            </a:custGeom>
            <a:solidFill>
              <a:srgbClr val="0E3D67">
                <a:alpha val="69412"/>
              </a:srgbClr>
            </a:solidFill>
          </p:spPr>
        </p:sp>
      </p:grpSp>
      <p:grpSp>
        <p:nvGrpSpPr>
          <p:cNvPr id="6" name="Group 6"/>
          <p:cNvGrpSpPr/>
          <p:nvPr/>
        </p:nvGrpSpPr>
        <p:grpSpPr>
          <a:xfrm>
            <a:off x="0" y="8366760"/>
            <a:ext cx="18276570" cy="1920240"/>
            <a:chOff x="0" y="0"/>
            <a:chExt cx="24368760" cy="2560320"/>
          </a:xfrm>
        </p:grpSpPr>
        <p:sp>
          <p:nvSpPr>
            <p:cNvPr id="7" name="Freeform 7"/>
            <p:cNvSpPr/>
            <p:nvPr/>
          </p:nvSpPr>
          <p:spPr>
            <a:xfrm>
              <a:off x="0" y="0"/>
              <a:ext cx="24368761" cy="2560320"/>
            </a:xfrm>
            <a:custGeom>
              <a:avLst/>
              <a:gdLst/>
              <a:ahLst/>
              <a:cxnLst/>
              <a:rect l="l" t="t" r="r" b="b"/>
              <a:pathLst>
                <a:path w="24368761" h="2560320">
                  <a:moveTo>
                    <a:pt x="0" y="0"/>
                  </a:moveTo>
                  <a:lnTo>
                    <a:pt x="24368761" y="0"/>
                  </a:lnTo>
                  <a:lnTo>
                    <a:pt x="24368761" y="2560320"/>
                  </a:lnTo>
                  <a:lnTo>
                    <a:pt x="0" y="2560320"/>
                  </a:lnTo>
                  <a:close/>
                </a:path>
              </a:pathLst>
            </a:custGeom>
            <a:solidFill>
              <a:srgbClr val="0E3D67"/>
            </a:solidFill>
          </p:spPr>
        </p:sp>
      </p:grpSp>
      <p:sp>
        <p:nvSpPr>
          <p:cNvPr id="8" name="TextBox 8"/>
          <p:cNvSpPr txBox="1"/>
          <p:nvPr/>
        </p:nvSpPr>
        <p:spPr>
          <a:xfrm>
            <a:off x="1538002" y="3458449"/>
            <a:ext cx="16384748" cy="2085101"/>
          </a:xfrm>
          <a:prstGeom prst="rect">
            <a:avLst/>
          </a:prstGeom>
        </p:spPr>
        <p:txBody>
          <a:bodyPr lIns="0" tIns="0" rIns="0" bIns="0" rtlCol="0" anchor="t">
            <a:spAutoFit/>
          </a:bodyPr>
          <a:lstStyle/>
          <a:p>
            <a:pPr>
              <a:lnSpc>
                <a:spcPts val="8570"/>
              </a:lnSpc>
            </a:pPr>
            <a:r>
              <a:rPr lang="en-US" sz="4761">
                <a:solidFill>
                  <a:srgbClr val="FFFFFF"/>
                </a:solidFill>
                <a:latin typeface="Open Sans Bold"/>
              </a:rPr>
              <a:t>Predictive Klasifikasi Nasabah Potensial untuk Pembukaan Rekening Deposito Melalui Telemarketing</a:t>
            </a:r>
          </a:p>
        </p:txBody>
      </p:sp>
      <p:sp>
        <p:nvSpPr>
          <p:cNvPr id="9" name="TextBox 9"/>
          <p:cNvSpPr txBox="1"/>
          <p:nvPr/>
        </p:nvSpPr>
        <p:spPr>
          <a:xfrm>
            <a:off x="12882736" y="9376014"/>
            <a:ext cx="4481339" cy="910986"/>
          </a:xfrm>
          <a:prstGeom prst="rect">
            <a:avLst/>
          </a:prstGeom>
        </p:spPr>
        <p:txBody>
          <a:bodyPr lIns="0" tIns="0" rIns="0" bIns="0" rtlCol="0" anchor="t">
            <a:spAutoFit/>
          </a:bodyPr>
          <a:lstStyle/>
          <a:p>
            <a:pPr algn="r">
              <a:lnSpc>
                <a:spcPts val="5400"/>
              </a:lnSpc>
            </a:pPr>
            <a:r>
              <a:rPr lang="en-US" sz="3000">
                <a:solidFill>
                  <a:srgbClr val="FFFFFF"/>
                </a:solidFill>
                <a:latin typeface="Open Sans Bold"/>
              </a:rPr>
              <a:t>2023</a:t>
            </a:r>
          </a:p>
        </p:txBody>
      </p:sp>
      <p:sp>
        <p:nvSpPr>
          <p:cNvPr id="10" name="TextBox 10"/>
          <p:cNvSpPr txBox="1"/>
          <p:nvPr/>
        </p:nvSpPr>
        <p:spPr>
          <a:xfrm>
            <a:off x="3109396" y="7143750"/>
            <a:ext cx="7502673" cy="628650"/>
          </a:xfrm>
          <a:prstGeom prst="rect">
            <a:avLst/>
          </a:prstGeom>
        </p:spPr>
        <p:txBody>
          <a:bodyPr lIns="0" tIns="0" rIns="0" bIns="0" rtlCol="0" anchor="t">
            <a:spAutoFit/>
          </a:bodyPr>
          <a:lstStyle/>
          <a:p>
            <a:pPr algn="r">
              <a:lnSpc>
                <a:spcPts val="5400"/>
              </a:lnSpc>
            </a:pPr>
            <a:r>
              <a:rPr lang="en-US" sz="3000">
                <a:solidFill>
                  <a:srgbClr val="FFFFFF"/>
                </a:solidFill>
                <a:latin typeface="Open Sans Bold"/>
              </a:rPr>
              <a:t>Pandas Alpa</a:t>
            </a:r>
          </a:p>
        </p:txBody>
      </p:sp>
      <p:sp>
        <p:nvSpPr>
          <p:cNvPr id="11" name="TextBox 11"/>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FFFFFF"/>
                </a:solidFill>
                <a:latin typeface="Open Sans Bold"/>
              </a:rPr>
              <a:t>DATA ACADEMY ™</a:t>
            </a:r>
          </a:p>
        </p:txBody>
      </p:sp>
      <p:sp>
        <p:nvSpPr>
          <p:cNvPr id="12" name="Freeform 12"/>
          <p:cNvSpPr/>
          <p:nvPr/>
        </p:nvSpPr>
        <p:spPr>
          <a:xfrm>
            <a:off x="872882" y="786295"/>
            <a:ext cx="3242805" cy="1728000"/>
          </a:xfrm>
          <a:custGeom>
            <a:avLst/>
            <a:gdLst/>
            <a:ahLst/>
            <a:cxnLst/>
            <a:rect l="l" t="t" r="r" b="b"/>
            <a:pathLst>
              <a:path w="3242805" h="1728000">
                <a:moveTo>
                  <a:pt x="0" y="0"/>
                </a:moveTo>
                <a:lnTo>
                  <a:pt x="3242804" y="0"/>
                </a:lnTo>
                <a:lnTo>
                  <a:pt x="3242804" y="1728000"/>
                </a:lnTo>
                <a:lnTo>
                  <a:pt x="0" y="1728000"/>
                </a:lnTo>
                <a:lnTo>
                  <a:pt x="0" y="0"/>
                </a:lnTo>
                <a:close/>
              </a:path>
            </a:pathLst>
          </a:custGeom>
          <a:blipFill>
            <a:blip r:embed="rId3"/>
            <a:stretch>
              <a:fillRect/>
            </a:stretch>
          </a:blipFill>
        </p:spPr>
      </p:sp>
      <p:sp>
        <p:nvSpPr>
          <p:cNvPr id="13" name="Freeform 13"/>
          <p:cNvSpPr/>
          <p:nvPr/>
        </p:nvSpPr>
        <p:spPr>
          <a:xfrm>
            <a:off x="-11430" y="7315200"/>
            <a:ext cx="4188904" cy="2971800"/>
          </a:xfrm>
          <a:custGeom>
            <a:avLst/>
            <a:gdLst/>
            <a:ahLst/>
            <a:cxnLst/>
            <a:rect l="l" t="t" r="r" b="b"/>
            <a:pathLst>
              <a:path w="4188904" h="2971800">
                <a:moveTo>
                  <a:pt x="0" y="0"/>
                </a:moveTo>
                <a:lnTo>
                  <a:pt x="4188904" y="0"/>
                </a:lnTo>
                <a:lnTo>
                  <a:pt x="4188904" y="2971800"/>
                </a:lnTo>
                <a:lnTo>
                  <a:pt x="0" y="2971800"/>
                </a:lnTo>
                <a:lnTo>
                  <a:pt x="0" y="0"/>
                </a:lnTo>
                <a:close/>
              </a:path>
            </a:pathLst>
          </a:custGeom>
          <a:blipFill>
            <a:blip r:embed="rId4"/>
            <a:stretch>
              <a:fillRect l="-33842" t="-42538" b="-46119"/>
            </a:stretch>
          </a:blipFill>
        </p:spPr>
      </p:sp>
      <p:sp>
        <p:nvSpPr>
          <p:cNvPr id="14" name="Freeform 14"/>
          <p:cNvSpPr/>
          <p:nvPr/>
        </p:nvSpPr>
        <p:spPr>
          <a:xfrm>
            <a:off x="13264695" y="786295"/>
            <a:ext cx="4255064" cy="1350000"/>
          </a:xfrm>
          <a:custGeom>
            <a:avLst/>
            <a:gdLst/>
            <a:ahLst/>
            <a:cxnLst/>
            <a:rect l="l" t="t" r="r" b="b"/>
            <a:pathLst>
              <a:path w="4255064" h="1350000">
                <a:moveTo>
                  <a:pt x="0" y="0"/>
                </a:moveTo>
                <a:lnTo>
                  <a:pt x="4255063" y="0"/>
                </a:lnTo>
                <a:lnTo>
                  <a:pt x="4255063" y="1350001"/>
                </a:lnTo>
                <a:lnTo>
                  <a:pt x="0" y="1350001"/>
                </a:lnTo>
                <a:lnTo>
                  <a:pt x="0" y="0"/>
                </a:lnTo>
                <a:close/>
              </a:path>
            </a:pathLst>
          </a:custGeom>
          <a:blipFill>
            <a:blip r:embed="rId5"/>
            <a:stretch>
              <a:fillRect t="-254" b="-25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14204663" y="5539423"/>
            <a:ext cx="3691521" cy="5153138"/>
          </a:xfrm>
          <a:custGeom>
            <a:avLst/>
            <a:gdLst/>
            <a:ahLst/>
            <a:cxnLst/>
            <a:rect l="l" t="t" r="r" b="b"/>
            <a:pathLst>
              <a:path w="3691521" h="5153138">
                <a:moveTo>
                  <a:pt x="0" y="0"/>
                </a:moveTo>
                <a:lnTo>
                  <a:pt x="3691521" y="0"/>
                </a:lnTo>
                <a:lnTo>
                  <a:pt x="3691521" y="5153138"/>
                </a:lnTo>
                <a:lnTo>
                  <a:pt x="0" y="51531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390135" y="963665"/>
            <a:ext cx="1109661" cy="1453127"/>
          </a:xfrm>
          <a:custGeom>
            <a:avLst/>
            <a:gdLst/>
            <a:ahLst/>
            <a:cxnLst/>
            <a:rect l="l" t="t" r="r" b="b"/>
            <a:pathLst>
              <a:path w="1109661" h="1453127">
                <a:moveTo>
                  <a:pt x="0" y="0"/>
                </a:moveTo>
                <a:lnTo>
                  <a:pt x="1109661" y="0"/>
                </a:lnTo>
                <a:lnTo>
                  <a:pt x="1109661" y="1453126"/>
                </a:lnTo>
                <a:lnTo>
                  <a:pt x="0" y="1453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5603246" y="1722585"/>
            <a:ext cx="7586513" cy="6083004"/>
          </a:xfrm>
          <a:custGeom>
            <a:avLst/>
            <a:gdLst/>
            <a:ahLst/>
            <a:cxnLst/>
            <a:rect l="l" t="t" r="r" b="b"/>
            <a:pathLst>
              <a:path w="7586513" h="6083004">
                <a:moveTo>
                  <a:pt x="0" y="0"/>
                </a:moveTo>
                <a:lnTo>
                  <a:pt x="7586514" y="0"/>
                </a:lnTo>
                <a:lnTo>
                  <a:pt x="7586514" y="6083005"/>
                </a:lnTo>
                <a:lnTo>
                  <a:pt x="0" y="60830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0091318" y="1316188"/>
            <a:ext cx="678753" cy="1299048"/>
          </a:xfrm>
          <a:custGeom>
            <a:avLst/>
            <a:gdLst/>
            <a:ahLst/>
            <a:cxnLst/>
            <a:rect l="l" t="t" r="r" b="b"/>
            <a:pathLst>
              <a:path w="678753" h="1299048">
                <a:moveTo>
                  <a:pt x="0" y="0"/>
                </a:moveTo>
                <a:lnTo>
                  <a:pt x="678753" y="0"/>
                </a:lnTo>
                <a:lnTo>
                  <a:pt x="678753" y="1299049"/>
                </a:lnTo>
                <a:lnTo>
                  <a:pt x="0" y="1299049"/>
                </a:lnTo>
                <a:lnTo>
                  <a:pt x="0" y="0"/>
                </a:lnTo>
                <a:close/>
              </a:path>
            </a:pathLst>
          </a:custGeom>
          <a:blipFill>
            <a:blip r:embed="rId13"/>
            <a:stretch>
              <a:fillRect/>
            </a:stretch>
          </a:blipFill>
        </p:spPr>
      </p:sp>
      <p:sp>
        <p:nvSpPr>
          <p:cNvPr id="15" name="TextBox 15"/>
          <p:cNvSpPr txBox="1"/>
          <p:nvPr/>
        </p:nvSpPr>
        <p:spPr>
          <a:xfrm>
            <a:off x="5603246" y="1782049"/>
            <a:ext cx="7081508" cy="723900"/>
          </a:xfrm>
          <a:prstGeom prst="rect">
            <a:avLst/>
          </a:prstGeom>
        </p:spPr>
        <p:txBody>
          <a:bodyPr lIns="0" tIns="0" rIns="0" bIns="0" rtlCol="0" anchor="t">
            <a:spAutoFit/>
          </a:bodyPr>
          <a:lstStyle/>
          <a:p>
            <a:pPr algn="ctr">
              <a:lnSpc>
                <a:spcPts val="5759"/>
              </a:lnSpc>
            </a:pPr>
            <a:r>
              <a:rPr lang="en-US" sz="4800">
                <a:solidFill>
                  <a:srgbClr val="181717"/>
                </a:solidFill>
                <a:latin typeface="B612 Bold"/>
              </a:rPr>
              <a:t>WHAT</a:t>
            </a:r>
          </a:p>
        </p:txBody>
      </p:sp>
      <p:sp>
        <p:nvSpPr>
          <p:cNvPr id="16" name="TextBox 16"/>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7" name="TextBox 17"/>
          <p:cNvSpPr txBox="1"/>
          <p:nvPr/>
        </p:nvSpPr>
        <p:spPr>
          <a:xfrm>
            <a:off x="5436253" y="4289425"/>
            <a:ext cx="7887017" cy="854075"/>
          </a:xfrm>
          <a:prstGeom prst="rect">
            <a:avLst/>
          </a:prstGeom>
        </p:spPr>
        <p:txBody>
          <a:bodyPr lIns="0" tIns="0" rIns="0" bIns="0" rtlCol="0" anchor="t">
            <a:spAutoFit/>
          </a:bodyPr>
          <a:lstStyle/>
          <a:p>
            <a:pPr algn="ctr">
              <a:lnSpc>
                <a:spcPts val="7000"/>
              </a:lnSpc>
            </a:pPr>
            <a:r>
              <a:rPr lang="en-US" sz="5000">
                <a:solidFill>
                  <a:srgbClr val="000000"/>
                </a:solidFill>
                <a:latin typeface="Sukar Bold"/>
              </a:rPr>
              <a:t>Apa Judul Yang Kami Angkat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9857733" y="1260664"/>
            <a:ext cx="701206" cy="778037"/>
          </a:xfrm>
          <a:custGeom>
            <a:avLst/>
            <a:gdLst/>
            <a:ahLst/>
            <a:cxnLst/>
            <a:rect l="l" t="t" r="r" b="b"/>
            <a:pathLst>
              <a:path w="701206" h="778037">
                <a:moveTo>
                  <a:pt x="0" y="0"/>
                </a:moveTo>
                <a:lnTo>
                  <a:pt x="701206" y="0"/>
                </a:lnTo>
                <a:lnTo>
                  <a:pt x="701206" y="778038"/>
                </a:lnTo>
                <a:lnTo>
                  <a:pt x="0" y="7780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3" name="TextBox 13"/>
          <p:cNvSpPr txBox="1"/>
          <p:nvPr/>
        </p:nvSpPr>
        <p:spPr>
          <a:xfrm>
            <a:off x="1405377" y="5558649"/>
            <a:ext cx="15734524" cy="1402830"/>
          </a:xfrm>
          <a:prstGeom prst="rect">
            <a:avLst/>
          </a:prstGeom>
        </p:spPr>
        <p:txBody>
          <a:bodyPr lIns="0" tIns="0" rIns="0" bIns="0" rtlCol="0" anchor="t">
            <a:spAutoFit/>
          </a:bodyPr>
          <a:lstStyle/>
          <a:p>
            <a:pPr algn="ctr">
              <a:lnSpc>
                <a:spcPts val="5628"/>
              </a:lnSpc>
            </a:pPr>
            <a:r>
              <a:rPr lang="en-US" sz="4020">
                <a:solidFill>
                  <a:srgbClr val="000000"/>
                </a:solidFill>
                <a:latin typeface="Sukar Bold"/>
              </a:rPr>
              <a:t>Siapa nasabah potensial yang menjadi fokus prediksi klasifikasi untuk pembukaan rekening deposito ?</a:t>
            </a:r>
          </a:p>
        </p:txBody>
      </p:sp>
      <p:sp>
        <p:nvSpPr>
          <p:cNvPr id="15" name="TextBox 14">
            <a:extLst>
              <a:ext uri="{FF2B5EF4-FFF2-40B4-BE49-F238E27FC236}">
                <a16:creationId xmlns:a16="http://schemas.microsoft.com/office/drawing/2014/main" id="{0AB3F991-A3E6-50D4-6522-EAADEF4C7B77}"/>
              </a:ext>
            </a:extLst>
          </p:cNvPr>
          <p:cNvSpPr txBox="1"/>
          <p:nvPr/>
        </p:nvSpPr>
        <p:spPr>
          <a:xfrm>
            <a:off x="8839200" y="1709894"/>
            <a:ext cx="10911840" cy="646331"/>
          </a:xfrm>
          <a:prstGeom prst="rect">
            <a:avLst/>
          </a:prstGeom>
          <a:noFill/>
        </p:spPr>
        <p:txBody>
          <a:bodyPr wrap="square">
            <a:spAutoFit/>
          </a:bodyPr>
          <a:lstStyle/>
          <a:p>
            <a:r>
              <a:rPr lang="en-US" sz="3600" dirty="0">
                <a:solidFill>
                  <a:srgbClr val="181717"/>
                </a:solidFill>
                <a:latin typeface="B612 Bold"/>
              </a:rPr>
              <a:t>WHO</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5082736" y="1420099"/>
            <a:ext cx="7602018" cy="6095436"/>
          </a:xfrm>
          <a:custGeom>
            <a:avLst/>
            <a:gdLst/>
            <a:ahLst/>
            <a:cxnLst/>
            <a:rect l="l" t="t" r="r" b="b"/>
            <a:pathLst>
              <a:path w="7602018" h="6095436">
                <a:moveTo>
                  <a:pt x="0" y="0"/>
                </a:moveTo>
                <a:lnTo>
                  <a:pt x="7602018" y="0"/>
                </a:lnTo>
                <a:lnTo>
                  <a:pt x="7602018" y="6095436"/>
                </a:lnTo>
                <a:lnTo>
                  <a:pt x="0" y="6095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9870263" y="1490576"/>
            <a:ext cx="925132" cy="1026499"/>
          </a:xfrm>
          <a:custGeom>
            <a:avLst/>
            <a:gdLst/>
            <a:ahLst/>
            <a:cxnLst/>
            <a:rect l="l" t="t" r="r" b="b"/>
            <a:pathLst>
              <a:path w="925132" h="1026499">
                <a:moveTo>
                  <a:pt x="0" y="0"/>
                </a:moveTo>
                <a:lnTo>
                  <a:pt x="925132" y="0"/>
                </a:lnTo>
                <a:lnTo>
                  <a:pt x="925132" y="1026499"/>
                </a:lnTo>
                <a:lnTo>
                  <a:pt x="0" y="10264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806623">
            <a:off x="11694959" y="3237347"/>
            <a:ext cx="4385902" cy="3837005"/>
          </a:xfrm>
          <a:custGeom>
            <a:avLst/>
            <a:gdLst/>
            <a:ahLst/>
            <a:cxnLst/>
            <a:rect l="l" t="t" r="r" b="b"/>
            <a:pathLst>
              <a:path w="4385902" h="3837005">
                <a:moveTo>
                  <a:pt x="0" y="0"/>
                </a:moveTo>
                <a:lnTo>
                  <a:pt x="4385902" y="0"/>
                </a:lnTo>
                <a:lnTo>
                  <a:pt x="4385902" y="3837004"/>
                </a:lnTo>
                <a:lnTo>
                  <a:pt x="0" y="38370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059352" y="3607596"/>
            <a:ext cx="6371162" cy="3579435"/>
          </a:xfrm>
          <a:custGeom>
            <a:avLst/>
            <a:gdLst/>
            <a:ahLst/>
            <a:cxnLst/>
            <a:rect l="l" t="t" r="r" b="b"/>
            <a:pathLst>
              <a:path w="6371162" h="3579435">
                <a:moveTo>
                  <a:pt x="0" y="0"/>
                </a:moveTo>
                <a:lnTo>
                  <a:pt x="6371163" y="0"/>
                </a:lnTo>
                <a:lnTo>
                  <a:pt x="6371163" y="3579434"/>
                </a:lnTo>
                <a:lnTo>
                  <a:pt x="0" y="35794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5603246" y="2155125"/>
            <a:ext cx="7081508" cy="723900"/>
          </a:xfrm>
          <a:prstGeom prst="rect">
            <a:avLst/>
          </a:prstGeom>
        </p:spPr>
        <p:txBody>
          <a:bodyPr lIns="0" tIns="0" rIns="0" bIns="0" rtlCol="0" anchor="t">
            <a:spAutoFit/>
          </a:bodyPr>
          <a:lstStyle/>
          <a:p>
            <a:pPr algn="ctr">
              <a:lnSpc>
                <a:spcPts val="5759"/>
              </a:lnSpc>
            </a:pPr>
            <a:r>
              <a:rPr lang="en-US" sz="4800" dirty="0">
                <a:solidFill>
                  <a:srgbClr val="181717"/>
                </a:solidFill>
                <a:latin typeface="B612 Bold"/>
              </a:rPr>
              <a:t>WHEN</a:t>
            </a:r>
          </a:p>
        </p:txBody>
      </p:sp>
      <p:sp>
        <p:nvSpPr>
          <p:cNvPr id="16" name="TextBox 16"/>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7" name="TextBox 17"/>
          <p:cNvSpPr txBox="1"/>
          <p:nvPr/>
        </p:nvSpPr>
        <p:spPr>
          <a:xfrm>
            <a:off x="1456748" y="3981214"/>
            <a:ext cx="16210767" cy="1402830"/>
          </a:xfrm>
          <a:prstGeom prst="rect">
            <a:avLst/>
          </a:prstGeom>
        </p:spPr>
        <p:txBody>
          <a:bodyPr lIns="0" tIns="0" rIns="0" bIns="0" rtlCol="0" anchor="t">
            <a:spAutoFit/>
          </a:bodyPr>
          <a:lstStyle/>
          <a:p>
            <a:pPr algn="ctr">
              <a:lnSpc>
                <a:spcPts val="5628"/>
              </a:lnSpc>
            </a:pPr>
            <a:r>
              <a:rPr lang="en-US" sz="4020">
                <a:solidFill>
                  <a:srgbClr val="000000"/>
                </a:solidFill>
                <a:latin typeface="Sukar Bold"/>
              </a:rPr>
              <a:t>Kapan data telemarketing dan informasi nasabah diambil untuk pengembangan model klasifikasi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5623201" y="1965712"/>
            <a:ext cx="7041598" cy="5646082"/>
          </a:xfrm>
          <a:custGeom>
            <a:avLst/>
            <a:gdLst/>
            <a:ahLst/>
            <a:cxnLst/>
            <a:rect l="l" t="t" r="r" b="b"/>
            <a:pathLst>
              <a:path w="7041598" h="5646082">
                <a:moveTo>
                  <a:pt x="0" y="0"/>
                </a:moveTo>
                <a:lnTo>
                  <a:pt x="7041598" y="0"/>
                </a:lnTo>
                <a:lnTo>
                  <a:pt x="7041598" y="5646082"/>
                </a:lnTo>
                <a:lnTo>
                  <a:pt x="0" y="56460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766120" y="2231582"/>
            <a:ext cx="3480688" cy="4790058"/>
          </a:xfrm>
          <a:custGeom>
            <a:avLst/>
            <a:gdLst/>
            <a:ahLst/>
            <a:cxnLst/>
            <a:rect l="l" t="t" r="r" b="b"/>
            <a:pathLst>
              <a:path w="3480688" h="4790058">
                <a:moveTo>
                  <a:pt x="0" y="0"/>
                </a:moveTo>
                <a:lnTo>
                  <a:pt x="3480688" y="0"/>
                </a:lnTo>
                <a:lnTo>
                  <a:pt x="3480688" y="4790058"/>
                </a:lnTo>
                <a:lnTo>
                  <a:pt x="0" y="4790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0213030" y="1782049"/>
            <a:ext cx="718202" cy="1402684"/>
          </a:xfrm>
          <a:custGeom>
            <a:avLst/>
            <a:gdLst/>
            <a:ahLst/>
            <a:cxnLst/>
            <a:rect l="l" t="t" r="r" b="b"/>
            <a:pathLst>
              <a:path w="718202" h="1402684">
                <a:moveTo>
                  <a:pt x="0" y="0"/>
                </a:moveTo>
                <a:lnTo>
                  <a:pt x="718202" y="0"/>
                </a:lnTo>
                <a:lnTo>
                  <a:pt x="718202" y="1402685"/>
                </a:lnTo>
                <a:lnTo>
                  <a:pt x="0" y="1402685"/>
                </a:lnTo>
                <a:lnTo>
                  <a:pt x="0" y="0"/>
                </a:lnTo>
                <a:close/>
              </a:path>
            </a:pathLst>
          </a:custGeom>
          <a:blipFill>
            <a:blip r:embed="rId11"/>
            <a:stretch>
              <a:fillRect l="-1434" t="-804" r="-1434"/>
            </a:stretch>
          </a:blipFill>
        </p:spPr>
      </p:sp>
      <p:sp>
        <p:nvSpPr>
          <p:cNvPr id="14" name="Freeform 14"/>
          <p:cNvSpPr/>
          <p:nvPr/>
        </p:nvSpPr>
        <p:spPr>
          <a:xfrm rot="-7387510">
            <a:off x="7366156" y="1778317"/>
            <a:ext cx="817010" cy="906529"/>
          </a:xfrm>
          <a:custGeom>
            <a:avLst/>
            <a:gdLst/>
            <a:ahLst/>
            <a:cxnLst/>
            <a:rect l="l" t="t" r="r" b="b"/>
            <a:pathLst>
              <a:path w="817010" h="906529">
                <a:moveTo>
                  <a:pt x="0" y="0"/>
                </a:moveTo>
                <a:lnTo>
                  <a:pt x="817010" y="0"/>
                </a:lnTo>
                <a:lnTo>
                  <a:pt x="817010" y="906529"/>
                </a:lnTo>
                <a:lnTo>
                  <a:pt x="0" y="9065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TextBox 15"/>
          <p:cNvSpPr txBox="1"/>
          <p:nvPr/>
        </p:nvSpPr>
        <p:spPr>
          <a:xfrm>
            <a:off x="5623201" y="2231582"/>
            <a:ext cx="7081508" cy="723900"/>
          </a:xfrm>
          <a:prstGeom prst="rect">
            <a:avLst/>
          </a:prstGeom>
        </p:spPr>
        <p:txBody>
          <a:bodyPr lIns="0" tIns="0" rIns="0" bIns="0" rtlCol="0" anchor="t">
            <a:spAutoFit/>
          </a:bodyPr>
          <a:lstStyle/>
          <a:p>
            <a:pPr algn="ctr">
              <a:lnSpc>
                <a:spcPts val="5759"/>
              </a:lnSpc>
            </a:pPr>
            <a:r>
              <a:rPr lang="en-US" sz="4800">
                <a:solidFill>
                  <a:srgbClr val="181717"/>
                </a:solidFill>
                <a:latin typeface="B612 Bold"/>
              </a:rPr>
              <a:t>WHERE</a:t>
            </a:r>
          </a:p>
        </p:txBody>
      </p:sp>
      <p:sp>
        <p:nvSpPr>
          <p:cNvPr id="16" name="TextBox 16"/>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7" name="TextBox 17"/>
          <p:cNvSpPr txBox="1"/>
          <p:nvPr/>
        </p:nvSpPr>
        <p:spPr>
          <a:xfrm>
            <a:off x="1932991" y="4271461"/>
            <a:ext cx="15734524" cy="1419340"/>
          </a:xfrm>
          <a:prstGeom prst="rect">
            <a:avLst/>
          </a:prstGeom>
        </p:spPr>
        <p:txBody>
          <a:bodyPr lIns="0" tIns="0" rIns="0" bIns="0" rtlCol="0" anchor="t">
            <a:spAutoFit/>
          </a:bodyPr>
          <a:lstStyle/>
          <a:p>
            <a:pPr algn="just">
              <a:lnSpc>
                <a:spcPts val="5768"/>
              </a:lnSpc>
            </a:pPr>
            <a:r>
              <a:rPr lang="en-US" sz="4120">
                <a:solidFill>
                  <a:srgbClr val="000000"/>
                </a:solidFill>
                <a:latin typeface="Sukar Bold"/>
              </a:rPr>
              <a:t>Dimana proses telemarketing dilakukan dan dimana data nasabah terkait deposito disimpan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7">
              <a:alphaModFix amt="75000"/>
            </a:blip>
            <a:stretch>
              <a:fillRect t="-16555" b="-16555"/>
            </a:stretch>
          </a:blipFill>
        </p:spPr>
      </p:sp>
      <p:sp>
        <p:nvSpPr>
          <p:cNvPr id="12" name="Freeform 12"/>
          <p:cNvSpPr/>
          <p:nvPr/>
        </p:nvSpPr>
        <p:spPr>
          <a:xfrm>
            <a:off x="9702009" y="1782049"/>
            <a:ext cx="644956" cy="715624"/>
          </a:xfrm>
          <a:custGeom>
            <a:avLst/>
            <a:gdLst/>
            <a:ahLst/>
            <a:cxnLst/>
            <a:rect l="l" t="t" r="r" b="b"/>
            <a:pathLst>
              <a:path w="644956" h="715624">
                <a:moveTo>
                  <a:pt x="0" y="0"/>
                </a:moveTo>
                <a:lnTo>
                  <a:pt x="644957" y="0"/>
                </a:lnTo>
                <a:lnTo>
                  <a:pt x="644957" y="715625"/>
                </a:lnTo>
                <a:lnTo>
                  <a:pt x="0" y="715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5603246" y="2130961"/>
            <a:ext cx="7081508" cy="742950"/>
          </a:xfrm>
          <a:prstGeom prst="rect">
            <a:avLst/>
          </a:prstGeom>
        </p:spPr>
        <p:txBody>
          <a:bodyPr lIns="0" tIns="0" rIns="0" bIns="0" rtlCol="0" anchor="t">
            <a:spAutoFit/>
          </a:bodyPr>
          <a:lstStyle/>
          <a:p>
            <a:pPr algn="ctr">
              <a:lnSpc>
                <a:spcPts val="5999"/>
              </a:lnSpc>
            </a:pPr>
            <a:r>
              <a:rPr lang="en-US" sz="4999">
                <a:solidFill>
                  <a:srgbClr val="181717"/>
                </a:solidFill>
                <a:latin typeface="B612 Bold"/>
              </a:rPr>
              <a:t>WHY</a:t>
            </a:r>
          </a:p>
        </p:txBody>
      </p:sp>
      <p:sp>
        <p:nvSpPr>
          <p:cNvPr id="14" name="TextBox 14"/>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5" name="TextBox 15"/>
          <p:cNvSpPr txBox="1"/>
          <p:nvPr/>
        </p:nvSpPr>
        <p:spPr>
          <a:xfrm>
            <a:off x="2149127" y="4853178"/>
            <a:ext cx="14005248" cy="2089383"/>
          </a:xfrm>
          <a:prstGeom prst="rect">
            <a:avLst/>
          </a:prstGeom>
        </p:spPr>
        <p:txBody>
          <a:bodyPr lIns="0" tIns="0" rIns="0" bIns="0" rtlCol="0" anchor="t">
            <a:spAutoFit/>
          </a:bodyPr>
          <a:lstStyle/>
          <a:p>
            <a:pPr algn="ctr">
              <a:lnSpc>
                <a:spcPts val="5587"/>
              </a:lnSpc>
            </a:pPr>
            <a:r>
              <a:rPr lang="en-US" sz="3990">
                <a:solidFill>
                  <a:srgbClr val="000000"/>
                </a:solidFill>
                <a:latin typeface="Sukar Bold"/>
              </a:rPr>
              <a:t>Mengapa bank lembaga keuangan tertarik pada prediksi klasifikasi nasabah potensial untuk pembukaan rekening deposito melalui telemarketing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685372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3642850" y="7117594"/>
            <a:ext cx="3769211" cy="4596599"/>
          </a:xfrm>
          <a:custGeom>
            <a:avLst/>
            <a:gdLst/>
            <a:ahLst/>
            <a:cxnLst/>
            <a:rect l="l" t="t" r="r" b="b"/>
            <a:pathLst>
              <a:path w="3769211" h="4596599">
                <a:moveTo>
                  <a:pt x="0" y="0"/>
                </a:moveTo>
                <a:lnTo>
                  <a:pt x="3769212" y="0"/>
                </a:lnTo>
                <a:lnTo>
                  <a:pt x="3769212" y="4596599"/>
                </a:lnTo>
                <a:lnTo>
                  <a:pt x="0" y="45965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581111">
            <a:off x="7311811" y="1331749"/>
            <a:ext cx="1462673" cy="822753"/>
          </a:xfrm>
          <a:custGeom>
            <a:avLst/>
            <a:gdLst/>
            <a:ahLst/>
            <a:cxnLst/>
            <a:rect l="l" t="t" r="r" b="b"/>
            <a:pathLst>
              <a:path w="1462673" h="822753">
                <a:moveTo>
                  <a:pt x="0" y="0"/>
                </a:moveTo>
                <a:lnTo>
                  <a:pt x="1462672" y="0"/>
                </a:lnTo>
                <a:lnTo>
                  <a:pt x="1462672" y="822753"/>
                </a:lnTo>
                <a:lnTo>
                  <a:pt x="0" y="8227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5317753" y="1799890"/>
            <a:ext cx="7081508" cy="742950"/>
          </a:xfrm>
          <a:prstGeom prst="rect">
            <a:avLst/>
          </a:prstGeom>
        </p:spPr>
        <p:txBody>
          <a:bodyPr lIns="0" tIns="0" rIns="0" bIns="0" rtlCol="0" anchor="t">
            <a:spAutoFit/>
          </a:bodyPr>
          <a:lstStyle/>
          <a:p>
            <a:pPr algn="ctr">
              <a:lnSpc>
                <a:spcPts val="5999"/>
              </a:lnSpc>
            </a:pPr>
            <a:r>
              <a:rPr lang="en-US" sz="4999">
                <a:solidFill>
                  <a:srgbClr val="181717"/>
                </a:solidFill>
                <a:latin typeface="B612 Bold"/>
              </a:rPr>
              <a:t> HOW</a:t>
            </a:r>
          </a:p>
        </p:txBody>
      </p:sp>
      <p:sp>
        <p:nvSpPr>
          <p:cNvPr id="14" name="Freeform 14"/>
          <p:cNvSpPr/>
          <p:nvPr/>
        </p:nvSpPr>
        <p:spPr>
          <a:xfrm rot="8032347">
            <a:off x="9212597" y="2124716"/>
            <a:ext cx="1392085" cy="783048"/>
          </a:xfrm>
          <a:custGeom>
            <a:avLst/>
            <a:gdLst/>
            <a:ahLst/>
            <a:cxnLst/>
            <a:rect l="l" t="t" r="r" b="b"/>
            <a:pathLst>
              <a:path w="1392085" h="783048">
                <a:moveTo>
                  <a:pt x="0" y="0"/>
                </a:moveTo>
                <a:lnTo>
                  <a:pt x="1392085" y="0"/>
                </a:lnTo>
                <a:lnTo>
                  <a:pt x="1392085" y="783048"/>
                </a:lnTo>
                <a:lnTo>
                  <a:pt x="0" y="7830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696143">
            <a:off x="10171344" y="3148505"/>
            <a:ext cx="6177666" cy="5404529"/>
          </a:xfrm>
          <a:custGeom>
            <a:avLst/>
            <a:gdLst/>
            <a:ahLst/>
            <a:cxnLst/>
            <a:rect l="l" t="t" r="r" b="b"/>
            <a:pathLst>
              <a:path w="6177666" h="5404529">
                <a:moveTo>
                  <a:pt x="0" y="0"/>
                </a:moveTo>
                <a:lnTo>
                  <a:pt x="6177666" y="0"/>
                </a:lnTo>
                <a:lnTo>
                  <a:pt x="6177666" y="5404529"/>
                </a:lnTo>
                <a:lnTo>
                  <a:pt x="0" y="54045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rot="3515687">
            <a:off x="838611" y="1740206"/>
            <a:ext cx="8673410" cy="7587929"/>
          </a:xfrm>
          <a:custGeom>
            <a:avLst/>
            <a:gdLst/>
            <a:ahLst/>
            <a:cxnLst/>
            <a:rect l="l" t="t" r="r" b="b"/>
            <a:pathLst>
              <a:path w="8673410" h="7587929">
                <a:moveTo>
                  <a:pt x="0" y="0"/>
                </a:moveTo>
                <a:lnTo>
                  <a:pt x="8673410" y="0"/>
                </a:lnTo>
                <a:lnTo>
                  <a:pt x="8673410" y="7587929"/>
                </a:lnTo>
                <a:lnTo>
                  <a:pt x="0" y="75879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8" name="TextBox 18"/>
          <p:cNvSpPr txBox="1"/>
          <p:nvPr/>
        </p:nvSpPr>
        <p:spPr>
          <a:xfrm>
            <a:off x="856037" y="3733564"/>
            <a:ext cx="15459022" cy="2117205"/>
          </a:xfrm>
          <a:prstGeom prst="rect">
            <a:avLst/>
          </a:prstGeom>
        </p:spPr>
        <p:txBody>
          <a:bodyPr lIns="0" tIns="0" rIns="0" bIns="0" rtlCol="0" anchor="t">
            <a:spAutoFit/>
          </a:bodyPr>
          <a:lstStyle/>
          <a:p>
            <a:pPr algn="ctr">
              <a:lnSpc>
                <a:spcPts val="5628"/>
              </a:lnSpc>
            </a:pPr>
            <a:r>
              <a:rPr lang="en-US" sz="4020">
                <a:solidFill>
                  <a:srgbClr val="000000"/>
                </a:solidFill>
                <a:latin typeface="Sukar Bold"/>
              </a:rPr>
              <a:t>Bagaimana model klasifikasi ini diharapkan dapat membantu dalam meningkatkan efektivitas telemarketing dan pembukaan rekening deposito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64" y="445511"/>
            <a:ext cx="4457700" cy="10287000"/>
            <a:chOff x="0" y="0"/>
            <a:chExt cx="5943600" cy="13716000"/>
          </a:xfrm>
        </p:grpSpPr>
        <p:sp>
          <p:nvSpPr>
            <p:cNvPr id="3" name="Freeform 3"/>
            <p:cNvSpPr/>
            <p:nvPr/>
          </p:nvSpPr>
          <p:spPr>
            <a:xfrm>
              <a:off x="0" y="0"/>
              <a:ext cx="5943600" cy="13716000"/>
            </a:xfrm>
            <a:custGeom>
              <a:avLst/>
              <a:gdLst/>
              <a:ahLst/>
              <a:cxnLst/>
              <a:rect l="l" t="t" r="r" b="b"/>
              <a:pathLst>
                <a:path w="5943600" h="13716000">
                  <a:moveTo>
                    <a:pt x="0" y="0"/>
                  </a:moveTo>
                  <a:lnTo>
                    <a:pt x="5943600" y="0"/>
                  </a:lnTo>
                  <a:lnTo>
                    <a:pt x="5943600" y="13716000"/>
                  </a:lnTo>
                  <a:lnTo>
                    <a:pt x="0" y="13716000"/>
                  </a:lnTo>
                  <a:close/>
                </a:path>
              </a:pathLst>
            </a:custGeom>
            <a:solidFill>
              <a:srgbClr val="0E3D67"/>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sp>
        <p:nvSpPr>
          <p:cNvPr id="9" name="Freeform 9"/>
          <p:cNvSpPr/>
          <p:nvPr/>
        </p:nvSpPr>
        <p:spPr>
          <a:xfrm>
            <a:off x="4457700" y="131849"/>
            <a:ext cx="9495890" cy="10155151"/>
          </a:xfrm>
          <a:custGeom>
            <a:avLst/>
            <a:gdLst/>
            <a:ahLst/>
            <a:cxnLst/>
            <a:rect l="l" t="t" r="r" b="b"/>
            <a:pathLst>
              <a:path w="9495890" h="10155151">
                <a:moveTo>
                  <a:pt x="0" y="0"/>
                </a:moveTo>
                <a:lnTo>
                  <a:pt x="9495890" y="0"/>
                </a:lnTo>
                <a:lnTo>
                  <a:pt x="9495890" y="10155151"/>
                </a:lnTo>
                <a:lnTo>
                  <a:pt x="0" y="10155151"/>
                </a:lnTo>
                <a:lnTo>
                  <a:pt x="0" y="0"/>
                </a:lnTo>
                <a:close/>
              </a:path>
            </a:pathLst>
          </a:custGeom>
          <a:blipFill>
            <a:blip r:embed="rId7"/>
            <a:stretch>
              <a:fillRect/>
            </a:stretch>
          </a:blipFill>
        </p:spPr>
      </p:sp>
      <p:sp>
        <p:nvSpPr>
          <p:cNvPr id="10" name="TextBox 10"/>
          <p:cNvSpPr txBox="1"/>
          <p:nvPr/>
        </p:nvSpPr>
        <p:spPr>
          <a:xfrm>
            <a:off x="14883773" y="9483757"/>
            <a:ext cx="2765086" cy="370265"/>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1" name="TextBox 11"/>
          <p:cNvSpPr txBox="1"/>
          <p:nvPr/>
        </p:nvSpPr>
        <p:spPr>
          <a:xfrm>
            <a:off x="494325" y="2704864"/>
            <a:ext cx="7926749" cy="1552575"/>
          </a:xfrm>
          <a:prstGeom prst="rect">
            <a:avLst/>
          </a:prstGeom>
        </p:spPr>
        <p:txBody>
          <a:bodyPr lIns="0" tIns="0" rIns="0" bIns="0" rtlCol="0" anchor="t">
            <a:spAutoFit/>
          </a:bodyPr>
          <a:lstStyle/>
          <a:p>
            <a:pPr>
              <a:lnSpc>
                <a:spcPts val="6119"/>
              </a:lnSpc>
            </a:pPr>
            <a:r>
              <a:rPr lang="en-US" sz="5099">
                <a:solidFill>
                  <a:srgbClr val="FFFFFF"/>
                </a:solidFill>
                <a:latin typeface="Open Sans Bold"/>
              </a:rPr>
              <a:t>USE CASE </a:t>
            </a:r>
          </a:p>
          <a:p>
            <a:pPr algn="l">
              <a:lnSpc>
                <a:spcPts val="6119"/>
              </a:lnSpc>
            </a:pPr>
            <a:r>
              <a:rPr lang="en-US" sz="5099">
                <a:solidFill>
                  <a:srgbClr val="FFFFFF"/>
                </a:solidFill>
                <a:latin typeface="Open Sans Bold"/>
              </a:rPr>
              <a:t>DIAGRAM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457700" cy="10287000"/>
            <a:chOff x="0" y="0"/>
            <a:chExt cx="5943600" cy="13716000"/>
          </a:xfrm>
        </p:grpSpPr>
        <p:sp>
          <p:nvSpPr>
            <p:cNvPr id="3" name="Freeform 3"/>
            <p:cNvSpPr/>
            <p:nvPr/>
          </p:nvSpPr>
          <p:spPr>
            <a:xfrm>
              <a:off x="0" y="0"/>
              <a:ext cx="5943600" cy="13716000"/>
            </a:xfrm>
            <a:custGeom>
              <a:avLst/>
              <a:gdLst/>
              <a:ahLst/>
              <a:cxnLst/>
              <a:rect l="l" t="t" r="r" b="b"/>
              <a:pathLst>
                <a:path w="5943600" h="13716000">
                  <a:moveTo>
                    <a:pt x="0" y="0"/>
                  </a:moveTo>
                  <a:lnTo>
                    <a:pt x="5943600" y="0"/>
                  </a:lnTo>
                  <a:lnTo>
                    <a:pt x="5943600" y="13716000"/>
                  </a:lnTo>
                  <a:lnTo>
                    <a:pt x="0" y="13716000"/>
                  </a:lnTo>
                  <a:close/>
                </a:path>
              </a:pathLst>
            </a:custGeom>
            <a:solidFill>
              <a:srgbClr val="0E3D67"/>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sp>
        <p:nvSpPr>
          <p:cNvPr id="9" name="Freeform 9"/>
          <p:cNvSpPr/>
          <p:nvPr/>
        </p:nvSpPr>
        <p:spPr>
          <a:xfrm>
            <a:off x="411894" y="3096857"/>
            <a:ext cx="10210768" cy="4188398"/>
          </a:xfrm>
          <a:custGeom>
            <a:avLst/>
            <a:gdLst/>
            <a:ahLst/>
            <a:cxnLst/>
            <a:rect l="l" t="t" r="r" b="b"/>
            <a:pathLst>
              <a:path w="10210768" h="4188398">
                <a:moveTo>
                  <a:pt x="0" y="0"/>
                </a:moveTo>
                <a:lnTo>
                  <a:pt x="10210769" y="0"/>
                </a:lnTo>
                <a:lnTo>
                  <a:pt x="10210769" y="4188398"/>
                </a:lnTo>
                <a:lnTo>
                  <a:pt x="0" y="4188398"/>
                </a:lnTo>
                <a:lnTo>
                  <a:pt x="0" y="0"/>
                </a:lnTo>
                <a:close/>
              </a:path>
            </a:pathLst>
          </a:custGeom>
          <a:blipFill>
            <a:blip r:embed="rId7"/>
            <a:stretch>
              <a:fillRect/>
            </a:stretch>
          </a:blipFill>
        </p:spPr>
      </p:sp>
      <p:sp>
        <p:nvSpPr>
          <p:cNvPr id="10" name="Freeform 10"/>
          <p:cNvSpPr/>
          <p:nvPr/>
        </p:nvSpPr>
        <p:spPr>
          <a:xfrm>
            <a:off x="10048540" y="1782049"/>
            <a:ext cx="7600319" cy="7556045"/>
          </a:xfrm>
          <a:custGeom>
            <a:avLst/>
            <a:gdLst/>
            <a:ahLst/>
            <a:cxnLst/>
            <a:rect l="l" t="t" r="r" b="b"/>
            <a:pathLst>
              <a:path w="7600319" h="7556045">
                <a:moveTo>
                  <a:pt x="0" y="0"/>
                </a:moveTo>
                <a:lnTo>
                  <a:pt x="7600319" y="0"/>
                </a:lnTo>
                <a:lnTo>
                  <a:pt x="7600319" y="7556046"/>
                </a:lnTo>
                <a:lnTo>
                  <a:pt x="0" y="7556046"/>
                </a:lnTo>
                <a:lnTo>
                  <a:pt x="0" y="0"/>
                </a:lnTo>
                <a:close/>
              </a:path>
            </a:pathLst>
          </a:custGeom>
          <a:blipFill>
            <a:blip r:embed="rId8"/>
            <a:stretch>
              <a:fillRect/>
            </a:stretch>
          </a:blipFill>
        </p:spPr>
      </p:sp>
      <p:sp>
        <p:nvSpPr>
          <p:cNvPr id="11" name="TextBox 11"/>
          <p:cNvSpPr txBox="1"/>
          <p:nvPr/>
        </p:nvSpPr>
        <p:spPr>
          <a:xfrm>
            <a:off x="14883773" y="9483757"/>
            <a:ext cx="2765086" cy="370265"/>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2" name="TextBox 12"/>
          <p:cNvSpPr txBox="1"/>
          <p:nvPr/>
        </p:nvSpPr>
        <p:spPr>
          <a:xfrm>
            <a:off x="4457700" y="96670"/>
            <a:ext cx="7926749" cy="781050"/>
          </a:xfrm>
          <a:prstGeom prst="rect">
            <a:avLst/>
          </a:prstGeom>
        </p:spPr>
        <p:txBody>
          <a:bodyPr lIns="0" tIns="0" rIns="0" bIns="0" rtlCol="0" anchor="t">
            <a:spAutoFit/>
          </a:bodyPr>
          <a:lstStyle/>
          <a:p>
            <a:pPr algn="l">
              <a:lnSpc>
                <a:spcPts val="6119"/>
              </a:lnSpc>
            </a:pPr>
            <a:r>
              <a:rPr lang="en-US" sz="5099">
                <a:solidFill>
                  <a:srgbClr val="0E3D67"/>
                </a:solidFill>
                <a:latin typeface="Open Sans Bold"/>
              </a:rPr>
              <a:t>PEMODELAN </a:t>
            </a:r>
          </a:p>
        </p:txBody>
      </p:sp>
      <p:sp>
        <p:nvSpPr>
          <p:cNvPr id="13" name="TextBox 13"/>
          <p:cNvSpPr txBox="1"/>
          <p:nvPr/>
        </p:nvSpPr>
        <p:spPr>
          <a:xfrm>
            <a:off x="4431295" y="1085451"/>
            <a:ext cx="7926749" cy="781050"/>
          </a:xfrm>
          <a:prstGeom prst="rect">
            <a:avLst/>
          </a:prstGeom>
        </p:spPr>
        <p:txBody>
          <a:bodyPr lIns="0" tIns="0" rIns="0" bIns="0" rtlCol="0" anchor="t">
            <a:spAutoFit/>
          </a:bodyPr>
          <a:lstStyle/>
          <a:p>
            <a:pPr algn="l">
              <a:lnSpc>
                <a:spcPts val="6119"/>
              </a:lnSpc>
            </a:pPr>
            <a:r>
              <a:rPr lang="en-US" sz="5099">
                <a:solidFill>
                  <a:srgbClr val="0E3D67"/>
                </a:solidFill>
                <a:latin typeface="Open Sans Bold"/>
              </a:rPr>
              <a:t>Metode Light GBM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1585" y="0"/>
            <a:ext cx="5606415" cy="10287000"/>
            <a:chOff x="0" y="0"/>
            <a:chExt cx="7475220" cy="13716000"/>
          </a:xfrm>
        </p:grpSpPr>
        <p:sp>
          <p:nvSpPr>
            <p:cNvPr id="3" name="Freeform 3"/>
            <p:cNvSpPr/>
            <p:nvPr/>
          </p:nvSpPr>
          <p:spPr>
            <a:xfrm>
              <a:off x="0" y="0"/>
              <a:ext cx="7475220" cy="13716000"/>
            </a:xfrm>
            <a:custGeom>
              <a:avLst/>
              <a:gdLst/>
              <a:ahLst/>
              <a:cxnLst/>
              <a:rect l="l" t="t" r="r" b="b"/>
              <a:pathLst>
                <a:path w="7475220" h="13716000">
                  <a:moveTo>
                    <a:pt x="0" y="0"/>
                  </a:moveTo>
                  <a:lnTo>
                    <a:pt x="7475220" y="0"/>
                  </a:lnTo>
                  <a:lnTo>
                    <a:pt x="7475220" y="13716000"/>
                  </a:lnTo>
                  <a:lnTo>
                    <a:pt x="0" y="13716000"/>
                  </a:lnTo>
                  <a:close/>
                </a:path>
              </a:pathLst>
            </a:custGeom>
            <a:solidFill>
              <a:srgbClr val="0E3D67"/>
            </a:solidFill>
          </p:spPr>
        </p:sp>
      </p:grpSp>
      <p:sp>
        <p:nvSpPr>
          <p:cNvPr id="4" name="Freeform 4"/>
          <p:cNvSpPr/>
          <p:nvPr/>
        </p:nvSpPr>
        <p:spPr>
          <a:xfrm>
            <a:off x="13587645" y="2591989"/>
            <a:ext cx="683813" cy="683813"/>
          </a:xfrm>
          <a:custGeom>
            <a:avLst/>
            <a:gdLst/>
            <a:ahLst/>
            <a:cxnLst/>
            <a:rect l="l" t="t" r="r" b="b"/>
            <a:pathLst>
              <a:path w="683813" h="683813">
                <a:moveTo>
                  <a:pt x="0" y="0"/>
                </a:moveTo>
                <a:lnTo>
                  <a:pt x="683813" y="0"/>
                </a:lnTo>
                <a:lnTo>
                  <a:pt x="683813" y="683813"/>
                </a:lnTo>
                <a:lnTo>
                  <a:pt x="0" y="683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3578945" y="4370814"/>
            <a:ext cx="692512" cy="692512"/>
            <a:chOff x="0" y="0"/>
            <a:chExt cx="923350" cy="923350"/>
          </a:xfrm>
        </p:grpSpPr>
        <p:sp>
          <p:nvSpPr>
            <p:cNvPr id="6" name="Freeform 6"/>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grpSp>
        <p:nvGrpSpPr>
          <p:cNvPr id="7" name="Group 7"/>
          <p:cNvGrpSpPr/>
          <p:nvPr/>
        </p:nvGrpSpPr>
        <p:grpSpPr>
          <a:xfrm>
            <a:off x="13583294" y="6153988"/>
            <a:ext cx="692512" cy="692512"/>
            <a:chOff x="0" y="0"/>
            <a:chExt cx="923350" cy="923350"/>
          </a:xfrm>
        </p:grpSpPr>
        <p:sp>
          <p:nvSpPr>
            <p:cNvPr id="8" name="Freeform 8"/>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grpSp>
        <p:nvGrpSpPr>
          <p:cNvPr id="9" name="Group 9"/>
          <p:cNvGrpSpPr/>
          <p:nvPr/>
        </p:nvGrpSpPr>
        <p:grpSpPr>
          <a:xfrm>
            <a:off x="13583294" y="7937163"/>
            <a:ext cx="692512" cy="692512"/>
            <a:chOff x="0" y="0"/>
            <a:chExt cx="923350" cy="923350"/>
          </a:xfrm>
        </p:grpSpPr>
        <p:sp>
          <p:nvSpPr>
            <p:cNvPr id="10" name="Freeform 10"/>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sp>
        <p:nvSpPr>
          <p:cNvPr id="11" name="Freeform 11"/>
          <p:cNvSpPr/>
          <p:nvPr/>
        </p:nvSpPr>
        <p:spPr>
          <a:xfrm>
            <a:off x="13710674" y="6265735"/>
            <a:ext cx="437752" cy="469017"/>
          </a:xfrm>
          <a:custGeom>
            <a:avLst/>
            <a:gdLst/>
            <a:ahLst/>
            <a:cxnLst/>
            <a:rect l="l" t="t" r="r" b="b"/>
            <a:pathLst>
              <a:path w="437752" h="469017">
                <a:moveTo>
                  <a:pt x="0" y="0"/>
                </a:moveTo>
                <a:lnTo>
                  <a:pt x="437752" y="0"/>
                </a:lnTo>
                <a:lnTo>
                  <a:pt x="437752" y="469017"/>
                </a:lnTo>
                <a:lnTo>
                  <a:pt x="0" y="4690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3722255" y="4509980"/>
            <a:ext cx="414589" cy="414181"/>
          </a:xfrm>
          <a:custGeom>
            <a:avLst/>
            <a:gdLst/>
            <a:ahLst/>
            <a:cxnLst/>
            <a:rect l="l" t="t" r="r" b="b"/>
            <a:pathLst>
              <a:path w="414589" h="414181">
                <a:moveTo>
                  <a:pt x="0" y="0"/>
                </a:moveTo>
                <a:lnTo>
                  <a:pt x="414589" y="0"/>
                </a:lnTo>
                <a:lnTo>
                  <a:pt x="414589" y="414181"/>
                </a:lnTo>
                <a:lnTo>
                  <a:pt x="0" y="414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3695037" y="8048910"/>
            <a:ext cx="469023" cy="469019"/>
          </a:xfrm>
          <a:custGeom>
            <a:avLst/>
            <a:gdLst/>
            <a:ahLst/>
            <a:cxnLst/>
            <a:rect l="l" t="t" r="r" b="b"/>
            <a:pathLst>
              <a:path w="469023" h="469019">
                <a:moveTo>
                  <a:pt x="0" y="0"/>
                </a:moveTo>
                <a:lnTo>
                  <a:pt x="469023" y="0"/>
                </a:lnTo>
                <a:lnTo>
                  <a:pt x="469023" y="469018"/>
                </a:lnTo>
                <a:lnTo>
                  <a:pt x="0" y="4690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10"/>
            <a:stretch>
              <a:fillRect/>
            </a:stretch>
          </a:blipFill>
        </p:spPr>
      </p:sp>
      <p:sp>
        <p:nvSpPr>
          <p:cNvPr id="15" name="Freeform 1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11"/>
            <a:stretch>
              <a:fillRect/>
            </a:stretch>
          </a:blipFill>
        </p:spPr>
      </p:sp>
      <p:sp>
        <p:nvSpPr>
          <p:cNvPr id="16" name="Freeform 1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12"/>
            <a:stretch>
              <a:fillRect/>
            </a:stretch>
          </a:blipFill>
        </p:spPr>
      </p:sp>
      <p:sp>
        <p:nvSpPr>
          <p:cNvPr id="17" name="Freeform 17"/>
          <p:cNvSpPr/>
          <p:nvPr/>
        </p:nvSpPr>
        <p:spPr>
          <a:xfrm>
            <a:off x="16154372" y="666664"/>
            <a:ext cx="1350000" cy="428311"/>
          </a:xfrm>
          <a:custGeom>
            <a:avLst/>
            <a:gdLst/>
            <a:ahLst/>
            <a:cxnLst/>
            <a:rect l="l" t="t" r="r" b="b"/>
            <a:pathLst>
              <a:path w="1350000" h="428311">
                <a:moveTo>
                  <a:pt x="0" y="0"/>
                </a:moveTo>
                <a:lnTo>
                  <a:pt x="1350000" y="0"/>
                </a:lnTo>
                <a:lnTo>
                  <a:pt x="1350000" y="428312"/>
                </a:lnTo>
                <a:lnTo>
                  <a:pt x="0" y="428312"/>
                </a:lnTo>
                <a:lnTo>
                  <a:pt x="0" y="0"/>
                </a:lnTo>
                <a:close/>
              </a:path>
            </a:pathLst>
          </a:custGeom>
          <a:blipFill>
            <a:blip r:embed="rId13"/>
            <a:stretch>
              <a:fillRect b="-94"/>
            </a:stretch>
          </a:blipFill>
        </p:spPr>
      </p:sp>
      <p:sp>
        <p:nvSpPr>
          <p:cNvPr id="18" name="Freeform 18"/>
          <p:cNvSpPr/>
          <p:nvPr/>
        </p:nvSpPr>
        <p:spPr>
          <a:xfrm>
            <a:off x="14728620" y="666664"/>
            <a:ext cx="1114713" cy="594000"/>
          </a:xfrm>
          <a:custGeom>
            <a:avLst/>
            <a:gdLst/>
            <a:ahLst/>
            <a:cxnLst/>
            <a:rect l="l" t="t" r="r" b="b"/>
            <a:pathLst>
              <a:path w="1114713" h="594000">
                <a:moveTo>
                  <a:pt x="0" y="0"/>
                </a:moveTo>
                <a:lnTo>
                  <a:pt x="1114713" y="0"/>
                </a:lnTo>
                <a:lnTo>
                  <a:pt x="1114713" y="594000"/>
                </a:lnTo>
                <a:lnTo>
                  <a:pt x="0" y="594000"/>
                </a:lnTo>
                <a:lnTo>
                  <a:pt x="0" y="0"/>
                </a:lnTo>
                <a:close/>
              </a:path>
            </a:pathLst>
          </a:custGeom>
          <a:blipFill>
            <a:blip r:embed="rId14"/>
            <a:stretch>
              <a:fillRect/>
            </a:stretch>
          </a:blipFill>
        </p:spPr>
      </p:sp>
      <p:pic>
        <p:nvPicPr>
          <p:cNvPr id="19" name="Picture 19"/>
          <p:cNvPicPr>
            <a:picLocks noChangeAspect="1"/>
          </p:cNvPicPr>
          <p:nvPr/>
        </p:nvPicPr>
        <p:blipFill>
          <a:blip r:embed="rId15"/>
          <a:srcRect/>
          <a:stretch>
            <a:fillRect/>
          </a:stretch>
        </p:blipFill>
        <p:spPr>
          <a:xfrm rot="330489">
            <a:off x="15444307" y="4288452"/>
            <a:ext cx="1727854" cy="1898741"/>
          </a:xfrm>
          <a:prstGeom prst="rect">
            <a:avLst/>
          </a:prstGeom>
        </p:spPr>
      </p:pic>
      <p:sp>
        <p:nvSpPr>
          <p:cNvPr id="20" name="TextBox 20"/>
          <p:cNvSpPr txBox="1"/>
          <p:nvPr/>
        </p:nvSpPr>
        <p:spPr>
          <a:xfrm>
            <a:off x="1145159" y="1829989"/>
            <a:ext cx="7081508" cy="781050"/>
          </a:xfrm>
          <a:prstGeom prst="rect">
            <a:avLst/>
          </a:prstGeom>
        </p:spPr>
        <p:txBody>
          <a:bodyPr lIns="0" tIns="0" rIns="0" bIns="0" rtlCol="0" anchor="t">
            <a:spAutoFit/>
          </a:bodyPr>
          <a:lstStyle/>
          <a:p>
            <a:pPr algn="l">
              <a:lnSpc>
                <a:spcPts val="6119"/>
              </a:lnSpc>
            </a:pPr>
            <a:r>
              <a:rPr lang="en-US" sz="5099">
                <a:solidFill>
                  <a:srgbClr val="0175DF"/>
                </a:solidFill>
                <a:latin typeface="Open Sans Bold"/>
              </a:rPr>
              <a:t>PEMODELAN </a:t>
            </a:r>
          </a:p>
        </p:txBody>
      </p:sp>
      <p:sp>
        <p:nvSpPr>
          <p:cNvPr id="21" name="TextBox 21"/>
          <p:cNvSpPr txBox="1"/>
          <p:nvPr/>
        </p:nvSpPr>
        <p:spPr>
          <a:xfrm>
            <a:off x="669868" y="2725339"/>
            <a:ext cx="10792517" cy="6134101"/>
          </a:xfrm>
          <a:prstGeom prst="rect">
            <a:avLst/>
          </a:prstGeom>
        </p:spPr>
        <p:txBody>
          <a:bodyPr lIns="0" tIns="0" rIns="0" bIns="0" rtlCol="0" anchor="t">
            <a:spAutoFit/>
          </a:bodyPr>
          <a:lstStyle/>
          <a:p>
            <a:pPr marL="539746" lvl="1" indent="-269873" algn="just">
              <a:lnSpc>
                <a:spcPts val="4499"/>
              </a:lnSpc>
              <a:buFont typeface="Arial"/>
              <a:buChar char="•"/>
            </a:pPr>
            <a:r>
              <a:rPr lang="en-US" sz="2499">
                <a:solidFill>
                  <a:srgbClr val="181717"/>
                </a:solidFill>
                <a:latin typeface="Sukar Bold"/>
              </a:rPr>
              <a:t>  Model Overfitting dalam mempredik nasabah yang tidak berpeluang membuka rekening deposito dengan nilai precision akurasi sebesar 90%, sedangkan overall accuracy sebesar 92%, jadi bisa disimpulkan bahwa model overfitting dalam mempredik nasabah yang tidak berpeluang membuka rekening deposito.</a:t>
            </a:r>
          </a:p>
          <a:p>
            <a:pPr marL="539746" lvl="1" indent="-269873">
              <a:lnSpc>
                <a:spcPts val="4499"/>
              </a:lnSpc>
              <a:buFont typeface="Arial"/>
              <a:buChar char="•"/>
            </a:pPr>
            <a:r>
              <a:rPr lang="en-US" sz="2499">
                <a:solidFill>
                  <a:srgbClr val="181717"/>
                </a:solidFill>
                <a:latin typeface="Sukar Bold"/>
              </a:rPr>
              <a:t>  Model Overfitting dalam mempredik nasabah yang berpeluang membuka rekening deposito dengan nilai precision akurasi 95% dan nilai accuracy 92%. Artinya precision lebih tinggi dari pada Accuracy.</a:t>
            </a:r>
          </a:p>
          <a:p>
            <a:pPr marL="539746" lvl="1" indent="-269873" algn="l">
              <a:lnSpc>
                <a:spcPts val="4499"/>
              </a:lnSpc>
              <a:buFont typeface="Arial"/>
              <a:buChar char="•"/>
            </a:pPr>
            <a:r>
              <a:rPr lang="en-US" sz="2499">
                <a:solidFill>
                  <a:srgbClr val="181717"/>
                </a:solidFill>
                <a:latin typeface="Sukar Bold"/>
              </a:rPr>
              <a:t>  Secara confustion matrix, maka model pintar dalam mempredik orang yang tidak membuka dan membuka rekening deposito. Model Light GBM bisa digunakan dalam case ini.</a:t>
            </a:r>
          </a:p>
        </p:txBody>
      </p:sp>
      <p:sp>
        <p:nvSpPr>
          <p:cNvPr id="22" name="TextBox 22"/>
          <p:cNvSpPr txBox="1"/>
          <p:nvPr/>
        </p:nvSpPr>
        <p:spPr>
          <a:xfrm>
            <a:off x="1145158" y="9483757"/>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2885" y="491957"/>
            <a:ext cx="5606415" cy="10287000"/>
            <a:chOff x="0" y="0"/>
            <a:chExt cx="7475220" cy="13716000"/>
          </a:xfrm>
        </p:grpSpPr>
        <p:sp>
          <p:nvSpPr>
            <p:cNvPr id="3" name="Freeform 3">
              <a:hlinkClick r:id="rId2" tooltip="https://public.tableau.com/app/profile/maulana.khisyam/viz/MSIBBankFullDashboard/Dashboard#1"/>
            </p:cNvPr>
            <p:cNvSpPr/>
            <p:nvPr/>
          </p:nvSpPr>
          <p:spPr>
            <a:xfrm>
              <a:off x="0" y="0"/>
              <a:ext cx="7475220" cy="13716000"/>
            </a:xfrm>
            <a:custGeom>
              <a:avLst/>
              <a:gdLst/>
              <a:ahLst/>
              <a:cxnLst/>
              <a:rect l="l" t="t" r="r" b="b"/>
              <a:pathLst>
                <a:path w="7475220" h="13716000">
                  <a:moveTo>
                    <a:pt x="0" y="0"/>
                  </a:moveTo>
                  <a:lnTo>
                    <a:pt x="7475220" y="0"/>
                  </a:lnTo>
                  <a:lnTo>
                    <a:pt x="7475220" y="13716000"/>
                  </a:lnTo>
                  <a:lnTo>
                    <a:pt x="0" y="13716000"/>
                  </a:lnTo>
                  <a:close/>
                </a:path>
              </a:pathLst>
            </a:custGeom>
            <a:solidFill>
              <a:srgbClr val="0E3D67"/>
            </a:solidFill>
          </p:spPr>
        </p:sp>
      </p:grpSp>
      <p:sp>
        <p:nvSpPr>
          <p:cNvPr id="4" name="Freeform 4"/>
          <p:cNvSpPr/>
          <p:nvPr/>
        </p:nvSpPr>
        <p:spPr>
          <a:xfrm>
            <a:off x="13587645" y="2591989"/>
            <a:ext cx="683813" cy="683813"/>
          </a:xfrm>
          <a:custGeom>
            <a:avLst/>
            <a:gdLst/>
            <a:ahLst/>
            <a:cxnLst/>
            <a:rect l="l" t="t" r="r" b="b"/>
            <a:pathLst>
              <a:path w="683813" h="683813">
                <a:moveTo>
                  <a:pt x="0" y="0"/>
                </a:moveTo>
                <a:lnTo>
                  <a:pt x="683813" y="0"/>
                </a:lnTo>
                <a:lnTo>
                  <a:pt x="683813" y="683813"/>
                </a:lnTo>
                <a:lnTo>
                  <a:pt x="0" y="683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3578945" y="4370814"/>
            <a:ext cx="692512" cy="692512"/>
            <a:chOff x="0" y="0"/>
            <a:chExt cx="923350" cy="923350"/>
          </a:xfrm>
        </p:grpSpPr>
        <p:sp>
          <p:nvSpPr>
            <p:cNvPr id="6" name="Freeform 6"/>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grpSp>
        <p:nvGrpSpPr>
          <p:cNvPr id="7" name="Group 7"/>
          <p:cNvGrpSpPr/>
          <p:nvPr/>
        </p:nvGrpSpPr>
        <p:grpSpPr>
          <a:xfrm>
            <a:off x="13583294" y="6153988"/>
            <a:ext cx="692512" cy="692512"/>
            <a:chOff x="0" y="0"/>
            <a:chExt cx="923350" cy="923350"/>
          </a:xfrm>
        </p:grpSpPr>
        <p:sp>
          <p:nvSpPr>
            <p:cNvPr id="8" name="Freeform 8"/>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grpSp>
        <p:nvGrpSpPr>
          <p:cNvPr id="9" name="Group 9"/>
          <p:cNvGrpSpPr/>
          <p:nvPr/>
        </p:nvGrpSpPr>
        <p:grpSpPr>
          <a:xfrm>
            <a:off x="13583294" y="7937163"/>
            <a:ext cx="692512" cy="692512"/>
            <a:chOff x="0" y="0"/>
            <a:chExt cx="923350" cy="923350"/>
          </a:xfrm>
        </p:grpSpPr>
        <p:sp>
          <p:nvSpPr>
            <p:cNvPr id="10" name="Freeform 10"/>
            <p:cNvSpPr/>
            <p:nvPr/>
          </p:nvSpPr>
          <p:spPr>
            <a:xfrm>
              <a:off x="0" y="0"/>
              <a:ext cx="923290" cy="923290"/>
            </a:xfrm>
            <a:custGeom>
              <a:avLst/>
              <a:gdLst/>
              <a:ahLst/>
              <a:cxnLst/>
              <a:rect l="l" t="t" r="r" b="b"/>
              <a:pathLst>
                <a:path w="923290" h="923290">
                  <a:moveTo>
                    <a:pt x="25400" y="0"/>
                  </a:moveTo>
                  <a:lnTo>
                    <a:pt x="897890" y="0"/>
                  </a:lnTo>
                  <a:cubicBezTo>
                    <a:pt x="911860" y="0"/>
                    <a:pt x="923290" y="11430"/>
                    <a:pt x="923290" y="25400"/>
                  </a:cubicBezTo>
                  <a:lnTo>
                    <a:pt x="923290" y="897890"/>
                  </a:lnTo>
                  <a:cubicBezTo>
                    <a:pt x="923290" y="911860"/>
                    <a:pt x="911860" y="923290"/>
                    <a:pt x="897890" y="923290"/>
                  </a:cubicBezTo>
                  <a:lnTo>
                    <a:pt x="25400" y="923290"/>
                  </a:lnTo>
                  <a:cubicBezTo>
                    <a:pt x="11430" y="923290"/>
                    <a:pt x="0" y="911860"/>
                    <a:pt x="0" y="897890"/>
                  </a:cubicBezTo>
                  <a:lnTo>
                    <a:pt x="0" y="25400"/>
                  </a:lnTo>
                  <a:cubicBezTo>
                    <a:pt x="0" y="11430"/>
                    <a:pt x="11430" y="0"/>
                    <a:pt x="25400" y="0"/>
                  </a:cubicBezTo>
                  <a:moveTo>
                    <a:pt x="25400" y="50800"/>
                  </a:moveTo>
                  <a:lnTo>
                    <a:pt x="25400" y="25400"/>
                  </a:lnTo>
                  <a:lnTo>
                    <a:pt x="50800" y="25400"/>
                  </a:lnTo>
                  <a:lnTo>
                    <a:pt x="50800" y="897890"/>
                  </a:lnTo>
                  <a:lnTo>
                    <a:pt x="25400" y="897890"/>
                  </a:lnTo>
                  <a:lnTo>
                    <a:pt x="25400" y="872490"/>
                  </a:lnTo>
                  <a:lnTo>
                    <a:pt x="897890" y="872490"/>
                  </a:lnTo>
                  <a:lnTo>
                    <a:pt x="897890" y="897890"/>
                  </a:lnTo>
                  <a:lnTo>
                    <a:pt x="872490" y="897890"/>
                  </a:lnTo>
                  <a:lnTo>
                    <a:pt x="872490" y="25400"/>
                  </a:lnTo>
                  <a:lnTo>
                    <a:pt x="897890" y="25400"/>
                  </a:lnTo>
                  <a:lnTo>
                    <a:pt x="897890" y="50800"/>
                  </a:lnTo>
                  <a:lnTo>
                    <a:pt x="25400" y="50800"/>
                  </a:lnTo>
                  <a:close/>
                </a:path>
              </a:pathLst>
            </a:custGeom>
            <a:solidFill>
              <a:srgbClr val="FFFFFF"/>
            </a:solidFill>
          </p:spPr>
        </p:sp>
      </p:grpSp>
      <p:sp>
        <p:nvSpPr>
          <p:cNvPr id="11" name="Freeform 11"/>
          <p:cNvSpPr/>
          <p:nvPr/>
        </p:nvSpPr>
        <p:spPr>
          <a:xfrm>
            <a:off x="13710674" y="6265735"/>
            <a:ext cx="437752" cy="469017"/>
          </a:xfrm>
          <a:custGeom>
            <a:avLst/>
            <a:gdLst/>
            <a:ahLst/>
            <a:cxnLst/>
            <a:rect l="l" t="t" r="r" b="b"/>
            <a:pathLst>
              <a:path w="437752" h="469017">
                <a:moveTo>
                  <a:pt x="0" y="0"/>
                </a:moveTo>
                <a:lnTo>
                  <a:pt x="437752" y="0"/>
                </a:lnTo>
                <a:lnTo>
                  <a:pt x="437752" y="469017"/>
                </a:lnTo>
                <a:lnTo>
                  <a:pt x="0" y="4690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722255" y="4509980"/>
            <a:ext cx="414589" cy="414181"/>
          </a:xfrm>
          <a:custGeom>
            <a:avLst/>
            <a:gdLst/>
            <a:ahLst/>
            <a:cxnLst/>
            <a:rect l="l" t="t" r="r" b="b"/>
            <a:pathLst>
              <a:path w="414589" h="414181">
                <a:moveTo>
                  <a:pt x="0" y="0"/>
                </a:moveTo>
                <a:lnTo>
                  <a:pt x="414589" y="0"/>
                </a:lnTo>
                <a:lnTo>
                  <a:pt x="414589" y="414181"/>
                </a:lnTo>
                <a:lnTo>
                  <a:pt x="0" y="414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3695037" y="8048910"/>
            <a:ext cx="469023" cy="469019"/>
          </a:xfrm>
          <a:custGeom>
            <a:avLst/>
            <a:gdLst/>
            <a:ahLst/>
            <a:cxnLst/>
            <a:rect l="l" t="t" r="r" b="b"/>
            <a:pathLst>
              <a:path w="469023" h="469019">
                <a:moveTo>
                  <a:pt x="0" y="0"/>
                </a:moveTo>
                <a:lnTo>
                  <a:pt x="469023" y="0"/>
                </a:lnTo>
                <a:lnTo>
                  <a:pt x="469023" y="469018"/>
                </a:lnTo>
                <a:lnTo>
                  <a:pt x="0" y="469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11"/>
            <a:stretch>
              <a:fillRect/>
            </a:stretch>
          </a:blipFill>
        </p:spPr>
      </p:sp>
      <p:sp>
        <p:nvSpPr>
          <p:cNvPr id="15" name="Freeform 1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12"/>
            <a:stretch>
              <a:fillRect/>
            </a:stretch>
          </a:blipFill>
        </p:spPr>
      </p:sp>
      <p:sp>
        <p:nvSpPr>
          <p:cNvPr id="16" name="Freeform 1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13"/>
            <a:stretch>
              <a:fillRect/>
            </a:stretch>
          </a:blipFill>
        </p:spPr>
      </p:sp>
      <p:sp>
        <p:nvSpPr>
          <p:cNvPr id="17" name="Freeform 17"/>
          <p:cNvSpPr/>
          <p:nvPr/>
        </p:nvSpPr>
        <p:spPr>
          <a:xfrm>
            <a:off x="16154372" y="666664"/>
            <a:ext cx="1350000" cy="428311"/>
          </a:xfrm>
          <a:custGeom>
            <a:avLst/>
            <a:gdLst/>
            <a:ahLst/>
            <a:cxnLst/>
            <a:rect l="l" t="t" r="r" b="b"/>
            <a:pathLst>
              <a:path w="1350000" h="428311">
                <a:moveTo>
                  <a:pt x="0" y="0"/>
                </a:moveTo>
                <a:lnTo>
                  <a:pt x="1350000" y="0"/>
                </a:lnTo>
                <a:lnTo>
                  <a:pt x="1350000" y="428312"/>
                </a:lnTo>
                <a:lnTo>
                  <a:pt x="0" y="428312"/>
                </a:lnTo>
                <a:lnTo>
                  <a:pt x="0" y="0"/>
                </a:lnTo>
                <a:close/>
              </a:path>
            </a:pathLst>
          </a:custGeom>
          <a:blipFill>
            <a:blip r:embed="rId14"/>
            <a:stretch>
              <a:fillRect b="-94"/>
            </a:stretch>
          </a:blipFill>
        </p:spPr>
      </p:sp>
      <p:sp>
        <p:nvSpPr>
          <p:cNvPr id="18" name="Freeform 18"/>
          <p:cNvSpPr/>
          <p:nvPr/>
        </p:nvSpPr>
        <p:spPr>
          <a:xfrm>
            <a:off x="14728620" y="666664"/>
            <a:ext cx="1114713" cy="594000"/>
          </a:xfrm>
          <a:custGeom>
            <a:avLst/>
            <a:gdLst/>
            <a:ahLst/>
            <a:cxnLst/>
            <a:rect l="l" t="t" r="r" b="b"/>
            <a:pathLst>
              <a:path w="1114713" h="594000">
                <a:moveTo>
                  <a:pt x="0" y="0"/>
                </a:moveTo>
                <a:lnTo>
                  <a:pt x="1114713" y="0"/>
                </a:lnTo>
                <a:lnTo>
                  <a:pt x="1114713" y="594000"/>
                </a:lnTo>
                <a:lnTo>
                  <a:pt x="0" y="594000"/>
                </a:lnTo>
                <a:lnTo>
                  <a:pt x="0" y="0"/>
                </a:lnTo>
                <a:close/>
              </a:path>
            </a:pathLst>
          </a:custGeom>
          <a:blipFill>
            <a:blip r:embed="rId15"/>
            <a:stretch>
              <a:fillRect/>
            </a:stretch>
          </a:blipFill>
        </p:spPr>
      </p:sp>
      <p:pic>
        <p:nvPicPr>
          <p:cNvPr id="19" name="Picture 19"/>
          <p:cNvPicPr>
            <a:picLocks noChangeAspect="1"/>
          </p:cNvPicPr>
          <p:nvPr/>
        </p:nvPicPr>
        <p:blipFill>
          <a:blip r:embed="rId16"/>
          <a:srcRect/>
          <a:stretch>
            <a:fillRect/>
          </a:stretch>
        </p:blipFill>
        <p:spPr>
          <a:xfrm rot="330489">
            <a:off x="15444307" y="4288452"/>
            <a:ext cx="1727854" cy="1898741"/>
          </a:xfrm>
          <a:prstGeom prst="rect">
            <a:avLst/>
          </a:prstGeom>
        </p:spPr>
      </p:pic>
      <p:sp>
        <p:nvSpPr>
          <p:cNvPr id="20" name="TextBox 20"/>
          <p:cNvSpPr txBox="1"/>
          <p:nvPr/>
        </p:nvSpPr>
        <p:spPr>
          <a:xfrm>
            <a:off x="1145159" y="1829989"/>
            <a:ext cx="7081508" cy="781050"/>
          </a:xfrm>
          <a:prstGeom prst="rect">
            <a:avLst/>
          </a:prstGeom>
        </p:spPr>
        <p:txBody>
          <a:bodyPr lIns="0" tIns="0" rIns="0" bIns="0" rtlCol="0" anchor="t">
            <a:spAutoFit/>
          </a:bodyPr>
          <a:lstStyle/>
          <a:p>
            <a:pPr algn="l">
              <a:lnSpc>
                <a:spcPts val="6119"/>
              </a:lnSpc>
            </a:pPr>
            <a:r>
              <a:rPr lang="en-US" sz="5099">
                <a:solidFill>
                  <a:srgbClr val="0175DF"/>
                </a:solidFill>
                <a:latin typeface="Open Sans Bold"/>
              </a:rPr>
              <a:t>VISUALISASI</a:t>
            </a:r>
          </a:p>
        </p:txBody>
      </p:sp>
      <p:sp>
        <p:nvSpPr>
          <p:cNvPr id="21" name="TextBox 21"/>
          <p:cNvSpPr txBox="1"/>
          <p:nvPr/>
        </p:nvSpPr>
        <p:spPr>
          <a:xfrm>
            <a:off x="290397" y="3815117"/>
            <a:ext cx="10849731" cy="2961741"/>
          </a:xfrm>
          <a:prstGeom prst="rect">
            <a:avLst/>
          </a:prstGeom>
        </p:spPr>
        <p:txBody>
          <a:bodyPr lIns="0" tIns="0" rIns="0" bIns="0" rtlCol="0" anchor="t">
            <a:spAutoFit/>
          </a:bodyPr>
          <a:lstStyle/>
          <a:p>
            <a:pPr algn="just">
              <a:lnSpc>
                <a:spcPts val="4737"/>
              </a:lnSpc>
            </a:pPr>
            <a:r>
              <a:rPr lang="en-US" sz="2632">
                <a:solidFill>
                  <a:srgbClr val="181717"/>
                </a:solidFill>
                <a:latin typeface="Comic Sans Bold"/>
              </a:rPr>
              <a:t>Link Dashboard  :</a:t>
            </a:r>
          </a:p>
          <a:p>
            <a:pPr algn="just">
              <a:lnSpc>
                <a:spcPts val="4737"/>
              </a:lnSpc>
            </a:pPr>
            <a:endParaRPr lang="en-US" sz="2632">
              <a:solidFill>
                <a:srgbClr val="181717"/>
              </a:solidFill>
              <a:latin typeface="Comic Sans Bold"/>
            </a:endParaRPr>
          </a:p>
          <a:p>
            <a:pPr algn="just">
              <a:lnSpc>
                <a:spcPts val="4737"/>
              </a:lnSpc>
            </a:pPr>
            <a:r>
              <a:rPr lang="en-US" sz="2632">
                <a:solidFill>
                  <a:srgbClr val="181717"/>
                </a:solidFill>
                <a:latin typeface="Comic Sans Bold"/>
              </a:rPr>
              <a:t>https://shorturl.at/</a:t>
            </a:r>
            <a:r>
              <a:rPr lang="en-US" sz="2632" u="sng">
                <a:solidFill>
                  <a:srgbClr val="181717"/>
                </a:solidFill>
                <a:latin typeface="Comic Sans Bold"/>
                <a:hlinkClick r:id="rId17" tooltip="https://shorturl.at/dmzBT"/>
              </a:rPr>
              <a:t>dmzBT</a:t>
            </a:r>
          </a:p>
          <a:p>
            <a:pPr algn="just">
              <a:lnSpc>
                <a:spcPts val="4737"/>
              </a:lnSpc>
            </a:pPr>
            <a:endParaRPr lang="en-US" sz="2632" u="sng">
              <a:solidFill>
                <a:srgbClr val="181717"/>
              </a:solidFill>
              <a:latin typeface="Comic Sans Bold"/>
              <a:hlinkClick r:id="rId17" tooltip="https://shorturl.at/dmzBT"/>
            </a:endParaRPr>
          </a:p>
          <a:p>
            <a:pPr algn="just">
              <a:lnSpc>
                <a:spcPts val="4737"/>
              </a:lnSpc>
            </a:pPr>
            <a:endParaRPr lang="en-US" sz="2632" u="sng">
              <a:solidFill>
                <a:srgbClr val="181717"/>
              </a:solidFill>
              <a:latin typeface="Comic Sans Bold"/>
              <a:hlinkClick r:id="rId17" tooltip="https://shorturl.at/dmzBT"/>
            </a:endParaRPr>
          </a:p>
        </p:txBody>
      </p:sp>
      <p:sp>
        <p:nvSpPr>
          <p:cNvPr id="22" name="TextBox 22"/>
          <p:cNvSpPr txBox="1"/>
          <p:nvPr/>
        </p:nvSpPr>
        <p:spPr>
          <a:xfrm>
            <a:off x="1145158" y="9483757"/>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244" y="0"/>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sp>
        <p:nvSpPr>
          <p:cNvPr id="4" name="Freeform 4"/>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7" name="Freeform 7"/>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8" name="Freeform 8"/>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
        <p:nvSpPr>
          <p:cNvPr id="9" name="TextBox 9"/>
          <p:cNvSpPr txBox="1"/>
          <p:nvPr/>
        </p:nvSpPr>
        <p:spPr>
          <a:xfrm>
            <a:off x="1816374" y="2283283"/>
            <a:ext cx="15769936" cy="4712322"/>
          </a:xfrm>
          <a:prstGeom prst="rect">
            <a:avLst/>
          </a:prstGeom>
        </p:spPr>
        <p:txBody>
          <a:bodyPr lIns="0" tIns="0" rIns="0" bIns="0" rtlCol="0" anchor="t">
            <a:spAutoFit/>
          </a:bodyPr>
          <a:lstStyle/>
          <a:p>
            <a:pPr marL="1165968" lvl="1" indent="-582984">
              <a:lnSpc>
                <a:spcPts val="7560"/>
              </a:lnSpc>
              <a:buFont typeface="Arial"/>
              <a:buChar char="•"/>
            </a:pPr>
            <a:r>
              <a:rPr lang="en-US" sz="5400">
                <a:solidFill>
                  <a:srgbClr val="000002"/>
                </a:solidFill>
                <a:latin typeface="Alegreya SC"/>
              </a:rPr>
              <a:t> Maulana Khisyam (Ketua)</a:t>
            </a:r>
          </a:p>
          <a:p>
            <a:pPr marL="1165968" lvl="1" indent="-582984">
              <a:lnSpc>
                <a:spcPts val="7560"/>
              </a:lnSpc>
              <a:buFont typeface="Arial"/>
              <a:buChar char="•"/>
            </a:pPr>
            <a:r>
              <a:rPr lang="en-US" sz="5400">
                <a:solidFill>
                  <a:srgbClr val="000002"/>
                </a:solidFill>
                <a:latin typeface="Alegreya SC"/>
              </a:rPr>
              <a:t>Duriyah Marwa Septia</a:t>
            </a:r>
          </a:p>
          <a:p>
            <a:pPr marL="1165968" lvl="1" indent="-582984">
              <a:lnSpc>
                <a:spcPts val="7560"/>
              </a:lnSpc>
              <a:buFont typeface="Arial"/>
              <a:buChar char="•"/>
            </a:pPr>
            <a:r>
              <a:rPr lang="en-US" sz="5400">
                <a:solidFill>
                  <a:srgbClr val="000002"/>
                </a:solidFill>
                <a:latin typeface="Alegreya SC"/>
              </a:rPr>
              <a:t> Michael Richard Takakobi </a:t>
            </a:r>
          </a:p>
          <a:p>
            <a:pPr marL="1165968" lvl="1" indent="-582984">
              <a:lnSpc>
                <a:spcPts val="7560"/>
              </a:lnSpc>
              <a:buFont typeface="Arial"/>
              <a:buChar char="•"/>
            </a:pPr>
            <a:r>
              <a:rPr lang="en-US" sz="5400">
                <a:solidFill>
                  <a:srgbClr val="000002"/>
                </a:solidFill>
                <a:latin typeface="Alegreya SC"/>
              </a:rPr>
              <a:t> Risqi Sudrajat</a:t>
            </a:r>
          </a:p>
          <a:p>
            <a:pPr marL="1144379" lvl="1" indent="-572190">
              <a:lnSpc>
                <a:spcPts val="7420"/>
              </a:lnSpc>
              <a:buFont typeface="Arial"/>
              <a:buChar char="•"/>
            </a:pPr>
            <a:r>
              <a:rPr lang="en-US" sz="5300">
                <a:solidFill>
                  <a:srgbClr val="000002"/>
                </a:solidFill>
                <a:latin typeface="Alegreya SC"/>
              </a:rPr>
              <a:t> Rizal Saefulloh</a:t>
            </a:r>
          </a:p>
        </p:txBody>
      </p:sp>
      <p:pic>
        <p:nvPicPr>
          <p:cNvPr id="10" name="Picture 10"/>
          <p:cNvPicPr>
            <a:picLocks noChangeAspect="1"/>
          </p:cNvPicPr>
          <p:nvPr/>
        </p:nvPicPr>
        <p:blipFill>
          <a:blip r:embed="rId7"/>
          <a:srcRect/>
          <a:stretch>
            <a:fillRect/>
          </a:stretch>
        </p:blipFill>
        <p:spPr>
          <a:xfrm>
            <a:off x="835408" y="1441426"/>
            <a:ext cx="1961932" cy="1893264"/>
          </a:xfrm>
          <a:prstGeom prst="rect">
            <a:avLst/>
          </a:prstGeom>
        </p:spPr>
      </p:pic>
      <p:sp>
        <p:nvSpPr>
          <p:cNvPr id="11" name="Freeform 11"/>
          <p:cNvSpPr/>
          <p:nvPr/>
        </p:nvSpPr>
        <p:spPr>
          <a:xfrm>
            <a:off x="774147" y="1233922"/>
            <a:ext cx="1578280" cy="2308271"/>
          </a:xfrm>
          <a:custGeom>
            <a:avLst/>
            <a:gdLst/>
            <a:ahLst/>
            <a:cxnLst/>
            <a:rect l="l" t="t" r="r" b="b"/>
            <a:pathLst>
              <a:path w="1578280" h="2308271">
                <a:moveTo>
                  <a:pt x="0" y="0"/>
                </a:moveTo>
                <a:lnTo>
                  <a:pt x="1578281" y="0"/>
                </a:lnTo>
                <a:lnTo>
                  <a:pt x="1578281" y="2308272"/>
                </a:lnTo>
                <a:lnTo>
                  <a:pt x="0" y="230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2108180" y="1754579"/>
            <a:ext cx="3523765" cy="4114800"/>
          </a:xfrm>
          <a:custGeom>
            <a:avLst/>
            <a:gdLst/>
            <a:ahLst/>
            <a:cxnLst/>
            <a:rect l="l" t="t" r="r" b="b"/>
            <a:pathLst>
              <a:path w="3523765" h="4114800">
                <a:moveTo>
                  <a:pt x="0" y="0"/>
                </a:moveTo>
                <a:lnTo>
                  <a:pt x="3523765" y="0"/>
                </a:lnTo>
                <a:lnTo>
                  <a:pt x="352376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4" name="TextBox 14"/>
          <p:cNvSpPr txBox="1"/>
          <p:nvPr/>
        </p:nvSpPr>
        <p:spPr>
          <a:xfrm>
            <a:off x="2797340" y="792562"/>
            <a:ext cx="7564755" cy="1154853"/>
          </a:xfrm>
          <a:prstGeom prst="rect">
            <a:avLst/>
          </a:prstGeom>
        </p:spPr>
        <p:txBody>
          <a:bodyPr lIns="0" tIns="0" rIns="0" bIns="0" rtlCol="0" anchor="t">
            <a:spAutoFit/>
          </a:bodyPr>
          <a:lstStyle/>
          <a:p>
            <a:pPr algn="ctr">
              <a:lnSpc>
                <a:spcPts val="9321"/>
              </a:lnSpc>
            </a:pPr>
            <a:r>
              <a:rPr lang="en-US" sz="6658">
                <a:solidFill>
                  <a:srgbClr val="000000"/>
                </a:solidFill>
                <a:latin typeface="Droid Serif Bold"/>
              </a:rPr>
              <a:t>Nama Kelompok: </a:t>
            </a:r>
          </a:p>
        </p:txBody>
      </p:sp>
      <p:sp>
        <p:nvSpPr>
          <p:cNvPr id="15" name="TextBox 15"/>
          <p:cNvSpPr txBox="1"/>
          <p:nvPr/>
        </p:nvSpPr>
        <p:spPr>
          <a:xfrm>
            <a:off x="14883773" y="8063759"/>
            <a:ext cx="3249309" cy="581269"/>
          </a:xfrm>
          <a:prstGeom prst="rect">
            <a:avLst/>
          </a:prstGeom>
        </p:spPr>
        <p:txBody>
          <a:bodyPr lIns="0" tIns="0" rIns="0" bIns="0" rtlCol="0" anchor="t">
            <a:spAutoFit/>
          </a:bodyPr>
          <a:lstStyle/>
          <a:p>
            <a:pPr algn="ctr">
              <a:lnSpc>
                <a:spcPts val="4711"/>
              </a:lnSpc>
            </a:pPr>
            <a:r>
              <a:rPr lang="en-US" sz="3365">
                <a:solidFill>
                  <a:srgbClr val="000000"/>
                </a:solidFill>
                <a:latin typeface="Amsterdam Three"/>
              </a:rPr>
              <a:t>pandas alpha_</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98416" y="9161029"/>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grpSp>
        <p:nvGrpSpPr>
          <p:cNvPr id="4" name="Group 4"/>
          <p:cNvGrpSpPr/>
          <p:nvPr/>
        </p:nvGrpSpPr>
        <p:grpSpPr>
          <a:xfrm>
            <a:off x="2670464" y="2324315"/>
            <a:ext cx="13529496" cy="5252632"/>
            <a:chOff x="0" y="0"/>
            <a:chExt cx="16129400" cy="6262008"/>
          </a:xfrm>
        </p:grpSpPr>
        <p:sp>
          <p:nvSpPr>
            <p:cNvPr id="5" name="Freeform 5"/>
            <p:cNvSpPr/>
            <p:nvPr/>
          </p:nvSpPr>
          <p:spPr>
            <a:xfrm>
              <a:off x="0" y="0"/>
              <a:ext cx="16129381" cy="6262041"/>
            </a:xfrm>
            <a:custGeom>
              <a:avLst/>
              <a:gdLst/>
              <a:ahLst/>
              <a:cxnLst/>
              <a:rect l="l" t="t" r="r" b="b"/>
              <a:pathLst>
                <a:path w="16129381" h="6262041">
                  <a:moveTo>
                    <a:pt x="0" y="0"/>
                  </a:moveTo>
                  <a:lnTo>
                    <a:pt x="16129381" y="0"/>
                  </a:lnTo>
                  <a:lnTo>
                    <a:pt x="16129381" y="6262041"/>
                  </a:lnTo>
                  <a:lnTo>
                    <a:pt x="0" y="6262041"/>
                  </a:lnTo>
                  <a:close/>
                </a:path>
              </a:pathLst>
            </a:custGeom>
            <a:solidFill>
              <a:srgbClr val="0E3D67"/>
            </a:solidFill>
          </p:spPr>
        </p:sp>
      </p:grpSp>
      <p:sp>
        <p:nvSpPr>
          <p:cNvPr id="6" name="TextBox 6"/>
          <p:cNvSpPr txBox="1"/>
          <p:nvPr/>
        </p:nvSpPr>
        <p:spPr>
          <a:xfrm>
            <a:off x="3198903" y="3725875"/>
            <a:ext cx="12472618" cy="3182264"/>
          </a:xfrm>
          <a:prstGeom prst="rect">
            <a:avLst/>
          </a:prstGeom>
        </p:spPr>
        <p:txBody>
          <a:bodyPr lIns="0" tIns="0" rIns="0" bIns="0" rtlCol="0" anchor="t">
            <a:spAutoFit/>
          </a:bodyPr>
          <a:lstStyle/>
          <a:p>
            <a:pPr algn="ctr">
              <a:lnSpc>
                <a:spcPts val="5153"/>
              </a:lnSpc>
            </a:pPr>
            <a:r>
              <a:rPr lang="en-US" sz="2863">
                <a:solidFill>
                  <a:srgbClr val="FFFFFF"/>
                </a:solidFill>
                <a:latin typeface="Open Sans"/>
              </a:rPr>
              <a:t>Mengidentifikasi dan memprediksi nasabah yang berpotensi membuka rekening deposito melalui telemarketing. Proses ini melibatkan analisis data untuk mengembangkan model klasifikasi yang dapat membantu meningkatkan targeting dan efektivitas upaya telemarketing, dengan tujuan meningkatkan konversi pembukaan rekening deposito.</a:t>
            </a:r>
          </a:p>
        </p:txBody>
      </p:sp>
      <p:sp>
        <p:nvSpPr>
          <p:cNvPr id="7" name="TextBox 7"/>
          <p:cNvSpPr txBox="1"/>
          <p:nvPr/>
        </p:nvSpPr>
        <p:spPr>
          <a:xfrm>
            <a:off x="4681839" y="2306573"/>
            <a:ext cx="9000084" cy="996315"/>
          </a:xfrm>
          <a:prstGeom prst="rect">
            <a:avLst/>
          </a:prstGeom>
        </p:spPr>
        <p:txBody>
          <a:bodyPr lIns="0" tIns="0" rIns="0" bIns="0" rtlCol="0" anchor="t">
            <a:spAutoFit/>
          </a:bodyPr>
          <a:lstStyle/>
          <a:p>
            <a:pPr algn="ctr">
              <a:lnSpc>
                <a:spcPts val="8640"/>
              </a:lnSpc>
            </a:pPr>
            <a:r>
              <a:rPr lang="en-US" sz="4800">
                <a:solidFill>
                  <a:srgbClr val="FFFFFF"/>
                </a:solidFill>
                <a:latin typeface="Open Sans Bold"/>
              </a:rPr>
              <a:t>KESIMPULAN</a:t>
            </a:r>
          </a:p>
        </p:txBody>
      </p:sp>
      <p:sp>
        <p:nvSpPr>
          <p:cNvPr id="8" name="Freeform 8"/>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9" name="Freeform 9"/>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10" name="Freeform 10"/>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11" name="TextBox 11"/>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2" name="Freeform 12"/>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13" name="Freeform 13"/>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457700"/>
            <a:chOff x="0" y="0"/>
            <a:chExt cx="24384000" cy="5943600"/>
          </a:xfrm>
        </p:grpSpPr>
        <p:sp>
          <p:nvSpPr>
            <p:cNvPr id="3" name="Freeform 3"/>
            <p:cNvSpPr/>
            <p:nvPr/>
          </p:nvSpPr>
          <p:spPr>
            <a:xfrm>
              <a:off x="0" y="0"/>
              <a:ext cx="24384000" cy="5943600"/>
            </a:xfrm>
            <a:custGeom>
              <a:avLst/>
              <a:gdLst/>
              <a:ahLst/>
              <a:cxnLst/>
              <a:rect l="l" t="t" r="r" b="b"/>
              <a:pathLst>
                <a:path w="24384000" h="5943600">
                  <a:moveTo>
                    <a:pt x="0" y="0"/>
                  </a:moveTo>
                  <a:lnTo>
                    <a:pt x="24384000" y="0"/>
                  </a:lnTo>
                  <a:lnTo>
                    <a:pt x="24384000" y="5943600"/>
                  </a:lnTo>
                  <a:lnTo>
                    <a:pt x="0" y="5943600"/>
                  </a:lnTo>
                  <a:close/>
                </a:path>
              </a:pathLst>
            </a:custGeom>
            <a:solidFill>
              <a:srgbClr val="0E3D67"/>
            </a:solidFill>
          </p:spPr>
        </p:sp>
      </p:grpSp>
      <p:sp>
        <p:nvSpPr>
          <p:cNvPr id="4" name="TextBox 4"/>
          <p:cNvSpPr txBox="1"/>
          <p:nvPr/>
        </p:nvSpPr>
        <p:spPr>
          <a:xfrm>
            <a:off x="6080379" y="6402685"/>
            <a:ext cx="6127244" cy="1432094"/>
          </a:xfrm>
          <a:prstGeom prst="rect">
            <a:avLst/>
          </a:prstGeom>
        </p:spPr>
        <p:txBody>
          <a:bodyPr lIns="0" tIns="0" rIns="0" bIns="0" rtlCol="0" anchor="t">
            <a:spAutoFit/>
          </a:bodyPr>
          <a:lstStyle/>
          <a:p>
            <a:pPr algn="l">
              <a:lnSpc>
                <a:spcPts val="10800"/>
              </a:lnSpc>
            </a:pPr>
            <a:r>
              <a:rPr lang="en-US" sz="9000">
                <a:solidFill>
                  <a:srgbClr val="0E3D67"/>
                </a:solidFill>
                <a:latin typeface="Open Sans Bold"/>
              </a:rPr>
              <a:t>Thank You</a:t>
            </a:r>
          </a:p>
        </p:txBody>
      </p:sp>
      <p:sp>
        <p:nvSpPr>
          <p:cNvPr id="5" name="TextBox 5"/>
          <p:cNvSpPr txBox="1"/>
          <p:nvPr/>
        </p:nvSpPr>
        <p:spPr>
          <a:xfrm>
            <a:off x="3717039" y="7922950"/>
            <a:ext cx="10853922" cy="973285"/>
          </a:xfrm>
          <a:prstGeom prst="rect">
            <a:avLst/>
          </a:prstGeom>
        </p:spPr>
        <p:txBody>
          <a:bodyPr lIns="0" tIns="0" rIns="0" bIns="0" rtlCol="0" anchor="t">
            <a:spAutoFit/>
          </a:bodyPr>
          <a:lstStyle/>
          <a:p>
            <a:pPr algn="ctr">
              <a:lnSpc>
                <a:spcPts val="3240"/>
              </a:lnSpc>
            </a:pPr>
            <a:r>
              <a:rPr lang="en-US" sz="1800">
                <a:solidFill>
                  <a:srgbClr val="181717"/>
                </a:solidFill>
                <a:latin typeface="Open Sans"/>
              </a:rPr>
              <a:t>Sit amet consectetur adipiscing elit duis. Cursus eget nunc scelerisque viverra mauris in aliquam sem fringilla. Lorem donec massa sapien faucibus et. Vel orci porta non pulvinar neque.</a:t>
            </a:r>
          </a:p>
        </p:txBody>
      </p:sp>
      <p:sp>
        <p:nvSpPr>
          <p:cNvPr id="6" name="Freeform 6"/>
          <p:cNvSpPr/>
          <p:nvPr/>
        </p:nvSpPr>
        <p:spPr>
          <a:xfrm>
            <a:off x="4034790" y="1825942"/>
            <a:ext cx="10218420" cy="3831908"/>
          </a:xfrm>
          <a:custGeom>
            <a:avLst/>
            <a:gdLst/>
            <a:ahLst/>
            <a:cxnLst/>
            <a:rect l="l" t="t" r="r" b="b"/>
            <a:pathLst>
              <a:path w="10218420" h="3831908">
                <a:moveTo>
                  <a:pt x="0" y="0"/>
                </a:moveTo>
                <a:lnTo>
                  <a:pt x="10218420" y="0"/>
                </a:lnTo>
                <a:lnTo>
                  <a:pt x="10218420" y="3831908"/>
                </a:lnTo>
                <a:lnTo>
                  <a:pt x="0" y="3831908"/>
                </a:lnTo>
                <a:lnTo>
                  <a:pt x="0" y="0"/>
                </a:lnTo>
                <a:close/>
              </a:path>
            </a:pathLst>
          </a:custGeom>
          <a:blipFill>
            <a:blip r:embed="rId2"/>
            <a:stretch>
              <a:fillRect b="-29"/>
            </a:stretch>
          </a:blipFill>
        </p:spPr>
      </p:sp>
      <p:sp>
        <p:nvSpPr>
          <p:cNvPr id="7" name="Freeform 7"/>
          <p:cNvSpPr/>
          <p:nvPr/>
        </p:nvSpPr>
        <p:spPr>
          <a:xfrm>
            <a:off x="14372087" y="1329841"/>
            <a:ext cx="3300223" cy="3300224"/>
          </a:xfrm>
          <a:custGeom>
            <a:avLst/>
            <a:gdLst/>
            <a:ahLst/>
            <a:cxnLst/>
            <a:rect l="l" t="t" r="r" b="b"/>
            <a:pathLst>
              <a:path w="3300223" h="3300224">
                <a:moveTo>
                  <a:pt x="0" y="0"/>
                </a:moveTo>
                <a:lnTo>
                  <a:pt x="3300223" y="0"/>
                </a:lnTo>
                <a:lnTo>
                  <a:pt x="3300223" y="3300224"/>
                </a:lnTo>
                <a:lnTo>
                  <a:pt x="0" y="3300224"/>
                </a:lnTo>
                <a:lnTo>
                  <a:pt x="0" y="0"/>
                </a:lnTo>
                <a:close/>
              </a:path>
            </a:pathLst>
          </a:custGeom>
          <a:blipFill>
            <a:blip r:embed="rId3"/>
            <a:stretch>
              <a:fillRect/>
            </a:stretch>
          </a:blipFill>
        </p:spPr>
      </p:sp>
      <p:sp>
        <p:nvSpPr>
          <p:cNvPr id="8" name="Freeform 8"/>
          <p:cNvSpPr/>
          <p:nvPr/>
        </p:nvSpPr>
        <p:spPr>
          <a:xfrm>
            <a:off x="15657995" y="-876300"/>
            <a:ext cx="3300223" cy="3300224"/>
          </a:xfrm>
          <a:custGeom>
            <a:avLst/>
            <a:gdLst/>
            <a:ahLst/>
            <a:cxnLst/>
            <a:rect l="l" t="t" r="r" b="b"/>
            <a:pathLst>
              <a:path w="3300223" h="3300224">
                <a:moveTo>
                  <a:pt x="0" y="0"/>
                </a:moveTo>
                <a:lnTo>
                  <a:pt x="3300223" y="0"/>
                </a:lnTo>
                <a:lnTo>
                  <a:pt x="3300223" y="3300224"/>
                </a:lnTo>
                <a:lnTo>
                  <a:pt x="0" y="3300224"/>
                </a:lnTo>
                <a:lnTo>
                  <a:pt x="0" y="0"/>
                </a:lnTo>
                <a:close/>
              </a:path>
            </a:pathLst>
          </a:custGeom>
          <a:blipFill>
            <a:blip r:embed="rId4"/>
            <a:stretch>
              <a:fillRect/>
            </a:stretch>
          </a:blipFill>
        </p:spPr>
      </p:sp>
      <p:sp>
        <p:nvSpPr>
          <p:cNvPr id="9" name="Freeform 9"/>
          <p:cNvSpPr/>
          <p:nvPr/>
        </p:nvSpPr>
        <p:spPr>
          <a:xfrm>
            <a:off x="-548962" y="5043876"/>
            <a:ext cx="3688402" cy="3688402"/>
          </a:xfrm>
          <a:custGeom>
            <a:avLst/>
            <a:gdLst/>
            <a:ahLst/>
            <a:cxnLst/>
            <a:rect l="l" t="t" r="r" b="b"/>
            <a:pathLst>
              <a:path w="3688402" h="3688402">
                <a:moveTo>
                  <a:pt x="0" y="0"/>
                </a:moveTo>
                <a:lnTo>
                  <a:pt x="3688402" y="0"/>
                </a:lnTo>
                <a:lnTo>
                  <a:pt x="3688402" y="3688402"/>
                </a:lnTo>
                <a:lnTo>
                  <a:pt x="0" y="3688402"/>
                </a:lnTo>
                <a:lnTo>
                  <a:pt x="0" y="0"/>
                </a:lnTo>
                <a:close/>
              </a:path>
            </a:pathLst>
          </a:custGeom>
          <a:blipFill>
            <a:blip r:embed="rId5"/>
            <a:stretch>
              <a:fillRect/>
            </a:stretch>
          </a:blipFill>
        </p:spPr>
      </p:sp>
      <p:sp>
        <p:nvSpPr>
          <p:cNvPr id="10" name="Freeform 10"/>
          <p:cNvSpPr/>
          <p:nvPr/>
        </p:nvSpPr>
        <p:spPr>
          <a:xfrm rot="7200000">
            <a:off x="-1712043" y="7309799"/>
            <a:ext cx="3407283" cy="3407283"/>
          </a:xfrm>
          <a:custGeom>
            <a:avLst/>
            <a:gdLst/>
            <a:ahLst/>
            <a:cxnLst/>
            <a:rect l="l" t="t" r="r" b="b"/>
            <a:pathLst>
              <a:path w="3407283" h="3407283">
                <a:moveTo>
                  <a:pt x="0" y="0"/>
                </a:moveTo>
                <a:lnTo>
                  <a:pt x="3407284" y="0"/>
                </a:lnTo>
                <a:lnTo>
                  <a:pt x="3407284" y="3407283"/>
                </a:lnTo>
                <a:lnTo>
                  <a:pt x="0" y="3407283"/>
                </a:lnTo>
                <a:lnTo>
                  <a:pt x="0" y="0"/>
                </a:lnTo>
                <a:close/>
              </a:path>
            </a:pathLst>
          </a:custGeom>
          <a:blipFill>
            <a:blip r:embed="rId3"/>
            <a:stretch>
              <a:fillRect/>
            </a:stretch>
          </a:blipFill>
        </p:spPr>
      </p:sp>
      <p:sp>
        <p:nvSpPr>
          <p:cNvPr id="11" name="TextBox 11"/>
          <p:cNvSpPr txBox="1"/>
          <p:nvPr/>
        </p:nvSpPr>
        <p:spPr>
          <a:xfrm>
            <a:off x="14883773" y="9483757"/>
            <a:ext cx="2765086" cy="370265"/>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97052" y="9549765"/>
            <a:ext cx="7579041" cy="737235"/>
            <a:chOff x="0" y="0"/>
            <a:chExt cx="10105388" cy="982980"/>
          </a:xfrm>
        </p:grpSpPr>
        <p:sp>
          <p:nvSpPr>
            <p:cNvPr id="3" name="Freeform 3"/>
            <p:cNvSpPr/>
            <p:nvPr/>
          </p:nvSpPr>
          <p:spPr>
            <a:xfrm>
              <a:off x="0" y="0"/>
              <a:ext cx="10105390" cy="982980"/>
            </a:xfrm>
            <a:custGeom>
              <a:avLst/>
              <a:gdLst/>
              <a:ahLst/>
              <a:cxnLst/>
              <a:rect l="l" t="t" r="r" b="b"/>
              <a:pathLst>
                <a:path w="10105390" h="982980">
                  <a:moveTo>
                    <a:pt x="0" y="0"/>
                  </a:moveTo>
                  <a:lnTo>
                    <a:pt x="10105390" y="0"/>
                  </a:lnTo>
                  <a:lnTo>
                    <a:pt x="10105390" y="982980"/>
                  </a:lnTo>
                  <a:lnTo>
                    <a:pt x="0" y="982980"/>
                  </a:lnTo>
                  <a:close/>
                </a:path>
              </a:pathLst>
            </a:custGeom>
            <a:solidFill>
              <a:srgbClr val="0E3D67"/>
            </a:solidFill>
          </p:spPr>
        </p:sp>
      </p:grpSp>
      <p:sp>
        <p:nvSpPr>
          <p:cNvPr id="4" name="Freeform 4"/>
          <p:cNvSpPr/>
          <p:nvPr/>
        </p:nvSpPr>
        <p:spPr>
          <a:xfrm rot="-10800000" flipH="1">
            <a:off x="-514350" y="-650099"/>
            <a:ext cx="2705100" cy="2705100"/>
          </a:xfrm>
          <a:custGeom>
            <a:avLst/>
            <a:gdLst/>
            <a:ahLst/>
            <a:cxnLst/>
            <a:rect l="l" t="t" r="r" b="b"/>
            <a:pathLst>
              <a:path w="2705100" h="2705100">
                <a:moveTo>
                  <a:pt x="2705100" y="0"/>
                </a:moveTo>
                <a:lnTo>
                  <a:pt x="0" y="0"/>
                </a:lnTo>
                <a:lnTo>
                  <a:pt x="0" y="2705101"/>
                </a:lnTo>
                <a:lnTo>
                  <a:pt x="2705100" y="2705101"/>
                </a:lnTo>
                <a:lnTo>
                  <a:pt x="2705100" y="0"/>
                </a:lnTo>
                <a:close/>
              </a:path>
            </a:pathLst>
          </a:custGeom>
          <a:blipFill>
            <a:blip r:embed="rId2"/>
            <a:stretch>
              <a:fillRect/>
            </a:stretch>
          </a:blipFill>
        </p:spPr>
      </p:sp>
      <p:sp>
        <p:nvSpPr>
          <p:cNvPr id="5" name="Freeform 5"/>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3"/>
            <a:stretch>
              <a:fillRect b="-94"/>
            </a:stretch>
          </a:blipFill>
        </p:spPr>
      </p:sp>
      <p:sp>
        <p:nvSpPr>
          <p:cNvPr id="6" name="Freeform 6"/>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4"/>
            <a:stretch>
              <a:fillRect/>
            </a:stretch>
          </a:blipFill>
        </p:spPr>
      </p:sp>
      <p:sp>
        <p:nvSpPr>
          <p:cNvPr id="7" name="TextBox 7"/>
          <p:cNvSpPr txBox="1"/>
          <p:nvPr/>
        </p:nvSpPr>
        <p:spPr>
          <a:xfrm>
            <a:off x="3519302" y="-328593"/>
            <a:ext cx="10512412" cy="2879740"/>
          </a:xfrm>
          <a:prstGeom prst="rect">
            <a:avLst/>
          </a:prstGeom>
        </p:spPr>
        <p:txBody>
          <a:bodyPr lIns="0" tIns="0" rIns="0" bIns="0" rtlCol="0" anchor="t">
            <a:spAutoFit/>
          </a:bodyPr>
          <a:lstStyle/>
          <a:p>
            <a:pPr algn="l">
              <a:lnSpc>
                <a:spcPts val="17551"/>
              </a:lnSpc>
            </a:pPr>
            <a:r>
              <a:rPr lang="en-US" sz="9750">
                <a:solidFill>
                  <a:srgbClr val="0175DF"/>
                </a:solidFill>
                <a:latin typeface="Open Sans"/>
              </a:rPr>
              <a:t>Table of </a:t>
            </a:r>
            <a:r>
              <a:rPr lang="en-US" sz="9750">
                <a:solidFill>
                  <a:srgbClr val="0175DF"/>
                </a:solidFill>
                <a:latin typeface="Open Sans Bold"/>
              </a:rPr>
              <a:t>Content</a:t>
            </a:r>
          </a:p>
        </p:txBody>
      </p:sp>
      <p:sp>
        <p:nvSpPr>
          <p:cNvPr id="8" name="TextBox 8"/>
          <p:cNvSpPr txBox="1"/>
          <p:nvPr/>
        </p:nvSpPr>
        <p:spPr>
          <a:xfrm>
            <a:off x="2527702" y="2208247"/>
            <a:ext cx="1759200" cy="1768859"/>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1</a:t>
            </a:r>
          </a:p>
        </p:txBody>
      </p:sp>
      <p:sp>
        <p:nvSpPr>
          <p:cNvPr id="9" name="TextBox 9"/>
          <p:cNvSpPr txBox="1"/>
          <p:nvPr/>
        </p:nvSpPr>
        <p:spPr>
          <a:xfrm>
            <a:off x="8039304" y="2179672"/>
            <a:ext cx="1759200" cy="1768859"/>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2</a:t>
            </a:r>
          </a:p>
        </p:txBody>
      </p:sp>
      <p:sp>
        <p:nvSpPr>
          <p:cNvPr id="10" name="TextBox 10"/>
          <p:cNvSpPr txBox="1"/>
          <p:nvPr/>
        </p:nvSpPr>
        <p:spPr>
          <a:xfrm>
            <a:off x="13526778" y="2208247"/>
            <a:ext cx="1759200" cy="1768859"/>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3</a:t>
            </a:r>
          </a:p>
        </p:txBody>
      </p:sp>
      <p:sp>
        <p:nvSpPr>
          <p:cNvPr id="11" name="TextBox 11"/>
          <p:cNvSpPr txBox="1"/>
          <p:nvPr/>
        </p:nvSpPr>
        <p:spPr>
          <a:xfrm>
            <a:off x="2639702" y="4466613"/>
            <a:ext cx="2763362" cy="876300"/>
          </a:xfrm>
          <a:prstGeom prst="rect">
            <a:avLst/>
          </a:prstGeom>
        </p:spPr>
        <p:txBody>
          <a:bodyPr lIns="0" tIns="0" rIns="0" bIns="0" rtlCol="0" anchor="t">
            <a:spAutoFit/>
          </a:bodyPr>
          <a:lstStyle/>
          <a:p>
            <a:pPr algn="l">
              <a:lnSpc>
                <a:spcPts val="3472"/>
              </a:lnSpc>
            </a:pPr>
            <a:r>
              <a:rPr lang="en-US" sz="2893">
                <a:solidFill>
                  <a:srgbClr val="181717"/>
                </a:solidFill>
                <a:latin typeface="Open Sans Bold"/>
              </a:rPr>
              <a:t>Bussines Understanding</a:t>
            </a:r>
            <a:r>
              <a:rPr lang="en-US" sz="2893">
                <a:solidFill>
                  <a:srgbClr val="181717"/>
                </a:solidFill>
                <a:latin typeface="Open Sans"/>
              </a:rPr>
              <a:t> </a:t>
            </a:r>
          </a:p>
        </p:txBody>
      </p:sp>
      <p:sp>
        <p:nvSpPr>
          <p:cNvPr id="12" name="TextBox 12"/>
          <p:cNvSpPr txBox="1"/>
          <p:nvPr/>
        </p:nvSpPr>
        <p:spPr>
          <a:xfrm>
            <a:off x="8578747" y="4361838"/>
            <a:ext cx="2763362" cy="876300"/>
          </a:xfrm>
          <a:prstGeom prst="rect">
            <a:avLst/>
          </a:prstGeom>
        </p:spPr>
        <p:txBody>
          <a:bodyPr lIns="0" tIns="0" rIns="0" bIns="0" rtlCol="0" anchor="t">
            <a:spAutoFit/>
          </a:bodyPr>
          <a:lstStyle/>
          <a:p>
            <a:pPr algn="l">
              <a:lnSpc>
                <a:spcPts val="3472"/>
              </a:lnSpc>
            </a:pPr>
            <a:r>
              <a:rPr lang="en-US" sz="2893">
                <a:solidFill>
                  <a:srgbClr val="181717"/>
                </a:solidFill>
                <a:latin typeface="Open Sans Bold"/>
              </a:rPr>
              <a:t>Data Understanding</a:t>
            </a:r>
            <a:r>
              <a:rPr lang="en-US" sz="2893">
                <a:solidFill>
                  <a:srgbClr val="181717"/>
                </a:solidFill>
                <a:latin typeface="Open Sans"/>
              </a:rPr>
              <a:t> </a:t>
            </a:r>
          </a:p>
        </p:txBody>
      </p:sp>
      <p:sp>
        <p:nvSpPr>
          <p:cNvPr id="13" name="TextBox 13"/>
          <p:cNvSpPr txBox="1"/>
          <p:nvPr/>
        </p:nvSpPr>
        <p:spPr>
          <a:xfrm>
            <a:off x="14031714" y="4390413"/>
            <a:ext cx="2763362" cy="876300"/>
          </a:xfrm>
          <a:prstGeom prst="rect">
            <a:avLst/>
          </a:prstGeom>
        </p:spPr>
        <p:txBody>
          <a:bodyPr lIns="0" tIns="0" rIns="0" bIns="0" rtlCol="0" anchor="t">
            <a:spAutoFit/>
          </a:bodyPr>
          <a:lstStyle/>
          <a:p>
            <a:pPr algn="l">
              <a:lnSpc>
                <a:spcPts val="3472"/>
              </a:lnSpc>
            </a:pPr>
            <a:r>
              <a:rPr lang="en-US" sz="2893">
                <a:solidFill>
                  <a:srgbClr val="181717"/>
                </a:solidFill>
                <a:latin typeface="Open Sans Bold"/>
              </a:rPr>
              <a:t>Data Preparation</a:t>
            </a:r>
          </a:p>
        </p:txBody>
      </p:sp>
      <p:sp>
        <p:nvSpPr>
          <p:cNvPr id="14" name="TextBox 14"/>
          <p:cNvSpPr txBox="1"/>
          <p:nvPr/>
        </p:nvSpPr>
        <p:spPr>
          <a:xfrm>
            <a:off x="11721486" y="9761220"/>
            <a:ext cx="2765087" cy="314325"/>
          </a:xfrm>
          <a:prstGeom prst="rect">
            <a:avLst/>
          </a:prstGeom>
        </p:spPr>
        <p:txBody>
          <a:bodyPr lIns="0" tIns="0" rIns="0" bIns="0" rtlCol="0" anchor="t">
            <a:spAutoFit/>
          </a:bodyPr>
          <a:lstStyle/>
          <a:p>
            <a:pPr algn="l">
              <a:lnSpc>
                <a:spcPts val="2520"/>
              </a:lnSpc>
            </a:pPr>
            <a:r>
              <a:rPr lang="en-US" sz="2100">
                <a:solidFill>
                  <a:srgbClr val="FFFFFF"/>
                </a:solidFill>
                <a:latin typeface="Open Sans Bold"/>
              </a:rPr>
              <a:t>DATA ACADEM</a:t>
            </a:r>
            <a:r>
              <a:rPr lang="en-US" sz="2100">
                <a:solidFill>
                  <a:srgbClr val="0E3D67"/>
                </a:solidFill>
                <a:latin typeface="Open Sans Bold"/>
              </a:rPr>
              <a:t>Y ™</a:t>
            </a:r>
          </a:p>
        </p:txBody>
      </p:sp>
      <p:sp>
        <p:nvSpPr>
          <p:cNvPr id="15" name="TextBox 15"/>
          <p:cNvSpPr txBox="1"/>
          <p:nvPr/>
        </p:nvSpPr>
        <p:spPr>
          <a:xfrm>
            <a:off x="2527702" y="6209688"/>
            <a:ext cx="1759200" cy="1218814"/>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4</a:t>
            </a:r>
          </a:p>
        </p:txBody>
      </p:sp>
      <p:sp>
        <p:nvSpPr>
          <p:cNvPr id="16" name="TextBox 16"/>
          <p:cNvSpPr txBox="1"/>
          <p:nvPr/>
        </p:nvSpPr>
        <p:spPr>
          <a:xfrm>
            <a:off x="2190750" y="8302397"/>
            <a:ext cx="2763362" cy="438150"/>
          </a:xfrm>
          <a:prstGeom prst="rect">
            <a:avLst/>
          </a:prstGeom>
        </p:spPr>
        <p:txBody>
          <a:bodyPr lIns="0" tIns="0" rIns="0" bIns="0" rtlCol="0" anchor="t">
            <a:spAutoFit/>
          </a:bodyPr>
          <a:lstStyle/>
          <a:p>
            <a:pPr algn="ctr">
              <a:lnSpc>
                <a:spcPts val="3472"/>
              </a:lnSpc>
            </a:pPr>
            <a:r>
              <a:rPr lang="en-US" sz="2893">
                <a:solidFill>
                  <a:srgbClr val="181717"/>
                </a:solidFill>
                <a:latin typeface="Open Sans Bold"/>
              </a:rPr>
              <a:t>Pemodelan</a:t>
            </a:r>
          </a:p>
        </p:txBody>
      </p:sp>
      <p:sp>
        <p:nvSpPr>
          <p:cNvPr id="17" name="TextBox 17"/>
          <p:cNvSpPr txBox="1"/>
          <p:nvPr/>
        </p:nvSpPr>
        <p:spPr>
          <a:xfrm>
            <a:off x="8134554" y="6209688"/>
            <a:ext cx="1759200" cy="1768859"/>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5</a:t>
            </a:r>
          </a:p>
        </p:txBody>
      </p:sp>
      <p:sp>
        <p:nvSpPr>
          <p:cNvPr id="18" name="TextBox 18"/>
          <p:cNvSpPr txBox="1"/>
          <p:nvPr/>
        </p:nvSpPr>
        <p:spPr>
          <a:xfrm>
            <a:off x="13526778" y="6123963"/>
            <a:ext cx="1759200" cy="1768859"/>
          </a:xfrm>
          <a:prstGeom prst="rect">
            <a:avLst/>
          </a:prstGeom>
        </p:spPr>
        <p:txBody>
          <a:bodyPr lIns="0" tIns="0" rIns="0" bIns="0" rtlCol="0" anchor="t">
            <a:spAutoFit/>
          </a:bodyPr>
          <a:lstStyle/>
          <a:p>
            <a:pPr algn="ctr">
              <a:lnSpc>
                <a:spcPts val="10531"/>
              </a:lnSpc>
            </a:pPr>
            <a:r>
              <a:rPr lang="en-US" sz="5850">
                <a:solidFill>
                  <a:srgbClr val="0175DF"/>
                </a:solidFill>
                <a:latin typeface="Open Sans Bold"/>
              </a:rPr>
              <a:t>6</a:t>
            </a:r>
          </a:p>
        </p:txBody>
      </p:sp>
      <p:sp>
        <p:nvSpPr>
          <p:cNvPr id="19" name="TextBox 19"/>
          <p:cNvSpPr txBox="1"/>
          <p:nvPr/>
        </p:nvSpPr>
        <p:spPr>
          <a:xfrm>
            <a:off x="8210754" y="8350022"/>
            <a:ext cx="2763362" cy="438150"/>
          </a:xfrm>
          <a:prstGeom prst="rect">
            <a:avLst/>
          </a:prstGeom>
        </p:spPr>
        <p:txBody>
          <a:bodyPr lIns="0" tIns="0" rIns="0" bIns="0" rtlCol="0" anchor="t">
            <a:spAutoFit/>
          </a:bodyPr>
          <a:lstStyle/>
          <a:p>
            <a:pPr algn="ctr">
              <a:lnSpc>
                <a:spcPts val="3472"/>
              </a:lnSpc>
            </a:pPr>
            <a:r>
              <a:rPr lang="en-US" sz="2893">
                <a:solidFill>
                  <a:srgbClr val="181717"/>
                </a:solidFill>
                <a:latin typeface="Open Sans Bold"/>
              </a:rPr>
              <a:t>Visualisasi</a:t>
            </a:r>
          </a:p>
        </p:txBody>
      </p:sp>
      <p:sp>
        <p:nvSpPr>
          <p:cNvPr id="20" name="TextBox 20"/>
          <p:cNvSpPr txBox="1"/>
          <p:nvPr/>
        </p:nvSpPr>
        <p:spPr>
          <a:xfrm>
            <a:off x="13764903" y="8302397"/>
            <a:ext cx="2763362" cy="438150"/>
          </a:xfrm>
          <a:prstGeom prst="rect">
            <a:avLst/>
          </a:prstGeom>
        </p:spPr>
        <p:txBody>
          <a:bodyPr lIns="0" tIns="0" rIns="0" bIns="0" rtlCol="0" anchor="t">
            <a:spAutoFit/>
          </a:bodyPr>
          <a:lstStyle/>
          <a:p>
            <a:pPr algn="ctr">
              <a:lnSpc>
                <a:spcPts val="3472"/>
              </a:lnSpc>
            </a:pPr>
            <a:r>
              <a:rPr lang="en-US" sz="2893">
                <a:solidFill>
                  <a:srgbClr val="181717"/>
                </a:solidFill>
                <a:latin typeface="Open Sans Bold"/>
              </a:rPr>
              <a:t>Kesimpulan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050"/>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grpSp>
        <p:nvGrpSpPr>
          <p:cNvPr id="4" name="Group 4"/>
          <p:cNvGrpSpPr/>
          <p:nvPr/>
        </p:nvGrpSpPr>
        <p:grpSpPr>
          <a:xfrm>
            <a:off x="3095475" y="3792929"/>
            <a:ext cx="12097050" cy="3503937"/>
            <a:chOff x="0" y="0"/>
            <a:chExt cx="16129400" cy="4671916"/>
          </a:xfrm>
        </p:grpSpPr>
        <p:sp>
          <p:nvSpPr>
            <p:cNvPr id="5" name="Freeform 5"/>
            <p:cNvSpPr/>
            <p:nvPr/>
          </p:nvSpPr>
          <p:spPr>
            <a:xfrm>
              <a:off x="0" y="0"/>
              <a:ext cx="16129381" cy="4671949"/>
            </a:xfrm>
            <a:custGeom>
              <a:avLst/>
              <a:gdLst/>
              <a:ahLst/>
              <a:cxnLst/>
              <a:rect l="l" t="t" r="r" b="b"/>
              <a:pathLst>
                <a:path w="16129381" h="4671949">
                  <a:moveTo>
                    <a:pt x="0" y="0"/>
                  </a:moveTo>
                  <a:lnTo>
                    <a:pt x="16129381" y="0"/>
                  </a:lnTo>
                  <a:lnTo>
                    <a:pt x="16129381" y="4671949"/>
                  </a:lnTo>
                  <a:lnTo>
                    <a:pt x="0" y="4671949"/>
                  </a:lnTo>
                  <a:close/>
                </a:path>
              </a:pathLst>
            </a:custGeom>
            <a:solidFill>
              <a:srgbClr val="0E3D67"/>
            </a:solidFill>
          </p:spPr>
        </p:sp>
      </p:grpSp>
      <p:sp>
        <p:nvSpPr>
          <p:cNvPr id="6" name="Freeform 6"/>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7" name="Freeform 7"/>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8" name="Freeform 8"/>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9" name="Freeform 9"/>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10" name="Freeform 10"/>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
        <p:nvSpPr>
          <p:cNvPr id="11" name="Freeform 11"/>
          <p:cNvSpPr/>
          <p:nvPr/>
        </p:nvSpPr>
        <p:spPr>
          <a:xfrm>
            <a:off x="3095475" y="3792929"/>
            <a:ext cx="3470832" cy="3420348"/>
          </a:xfrm>
          <a:custGeom>
            <a:avLst/>
            <a:gdLst/>
            <a:ahLst/>
            <a:cxnLst/>
            <a:rect l="l" t="t" r="r" b="b"/>
            <a:pathLst>
              <a:path w="3470832" h="3420348">
                <a:moveTo>
                  <a:pt x="0" y="0"/>
                </a:moveTo>
                <a:lnTo>
                  <a:pt x="3470832" y="0"/>
                </a:lnTo>
                <a:lnTo>
                  <a:pt x="3470832" y="3420348"/>
                </a:lnTo>
                <a:lnTo>
                  <a:pt x="0" y="342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0800000">
            <a:off x="11672701" y="3828239"/>
            <a:ext cx="3519824" cy="3468627"/>
          </a:xfrm>
          <a:custGeom>
            <a:avLst/>
            <a:gdLst/>
            <a:ahLst/>
            <a:cxnLst/>
            <a:rect l="l" t="t" r="r" b="b"/>
            <a:pathLst>
              <a:path w="3519824" h="3468627">
                <a:moveTo>
                  <a:pt x="0" y="0"/>
                </a:moveTo>
                <a:lnTo>
                  <a:pt x="3519824" y="0"/>
                </a:lnTo>
                <a:lnTo>
                  <a:pt x="3519824" y="3468627"/>
                </a:lnTo>
                <a:lnTo>
                  <a:pt x="0" y="34686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6869418" y="4638116"/>
            <a:ext cx="4624925" cy="1604013"/>
          </a:xfrm>
          <a:prstGeom prst="rect">
            <a:avLst/>
          </a:prstGeom>
        </p:spPr>
        <p:txBody>
          <a:bodyPr lIns="0" tIns="0" rIns="0" bIns="0" rtlCol="0" anchor="t">
            <a:spAutoFit/>
          </a:bodyPr>
          <a:lstStyle/>
          <a:p>
            <a:pPr algn="ctr">
              <a:lnSpc>
                <a:spcPts val="6659"/>
              </a:lnSpc>
            </a:pPr>
            <a:r>
              <a:rPr lang="en-US" sz="3699">
                <a:solidFill>
                  <a:srgbClr val="FFFFFF"/>
                </a:solidFill>
                <a:latin typeface="B612 Bold"/>
              </a:rPr>
              <a:t>BUSSINES UNDERSTANDING</a:t>
            </a:r>
          </a:p>
        </p:txBody>
      </p:sp>
      <p:sp>
        <p:nvSpPr>
          <p:cNvPr id="14" name="TextBox 14"/>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98416" y="9161029"/>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grpSp>
        <p:nvGrpSpPr>
          <p:cNvPr id="4" name="Group 4"/>
          <p:cNvGrpSpPr/>
          <p:nvPr/>
        </p:nvGrpSpPr>
        <p:grpSpPr>
          <a:xfrm>
            <a:off x="1957539" y="2376039"/>
            <a:ext cx="14448685" cy="4837737"/>
            <a:chOff x="0" y="0"/>
            <a:chExt cx="16129400" cy="5400477"/>
          </a:xfrm>
        </p:grpSpPr>
        <p:sp>
          <p:nvSpPr>
            <p:cNvPr id="5" name="Freeform 5"/>
            <p:cNvSpPr/>
            <p:nvPr/>
          </p:nvSpPr>
          <p:spPr>
            <a:xfrm>
              <a:off x="0" y="0"/>
              <a:ext cx="16129381" cy="5400510"/>
            </a:xfrm>
            <a:custGeom>
              <a:avLst/>
              <a:gdLst/>
              <a:ahLst/>
              <a:cxnLst/>
              <a:rect l="l" t="t" r="r" b="b"/>
              <a:pathLst>
                <a:path w="16129381" h="5400510">
                  <a:moveTo>
                    <a:pt x="0" y="0"/>
                  </a:moveTo>
                  <a:lnTo>
                    <a:pt x="16129381" y="0"/>
                  </a:lnTo>
                  <a:lnTo>
                    <a:pt x="16129381" y="5400510"/>
                  </a:lnTo>
                  <a:lnTo>
                    <a:pt x="0" y="5400510"/>
                  </a:lnTo>
                  <a:close/>
                </a:path>
              </a:pathLst>
            </a:custGeom>
            <a:solidFill>
              <a:srgbClr val="0E3D67"/>
            </a:solidFill>
          </p:spPr>
        </p:sp>
      </p:grpSp>
      <p:sp>
        <p:nvSpPr>
          <p:cNvPr id="6" name="TextBox 6"/>
          <p:cNvSpPr txBox="1"/>
          <p:nvPr/>
        </p:nvSpPr>
        <p:spPr>
          <a:xfrm>
            <a:off x="3474151" y="3597358"/>
            <a:ext cx="11339698" cy="3324226"/>
          </a:xfrm>
          <a:prstGeom prst="rect">
            <a:avLst/>
          </a:prstGeom>
        </p:spPr>
        <p:txBody>
          <a:bodyPr lIns="0" tIns="0" rIns="0" bIns="0" rtlCol="0" anchor="t">
            <a:spAutoFit/>
          </a:bodyPr>
          <a:lstStyle/>
          <a:p>
            <a:pPr algn="ctr">
              <a:lnSpc>
                <a:spcPts val="4499"/>
              </a:lnSpc>
            </a:pPr>
            <a:r>
              <a:rPr lang="en-US" sz="2499">
                <a:solidFill>
                  <a:srgbClr val="FFFFFF"/>
                </a:solidFill>
                <a:latin typeface="Open Sans"/>
              </a:rPr>
              <a:t>Campaign ini digunakan untuk membuat pengguna membuka deposito berjangka, namun jika tim pemasaran menjangkau setiap pengguna, hal ini akan menghabiskan banyak sumber daya. Oleh karena itu untuk meningkatkan efektivitasnya tim pemasaran ingin memfilter dan hanya menghubungi pengguna dengan persentase tinggi untuk membuka deposito berjangka.</a:t>
            </a:r>
          </a:p>
        </p:txBody>
      </p:sp>
      <p:sp>
        <p:nvSpPr>
          <p:cNvPr id="7" name="TextBox 7"/>
          <p:cNvSpPr txBox="1"/>
          <p:nvPr/>
        </p:nvSpPr>
        <p:spPr>
          <a:xfrm>
            <a:off x="4681839" y="2405265"/>
            <a:ext cx="9000084" cy="996315"/>
          </a:xfrm>
          <a:prstGeom prst="rect">
            <a:avLst/>
          </a:prstGeom>
        </p:spPr>
        <p:txBody>
          <a:bodyPr lIns="0" tIns="0" rIns="0" bIns="0" rtlCol="0" anchor="t">
            <a:spAutoFit/>
          </a:bodyPr>
          <a:lstStyle/>
          <a:p>
            <a:pPr algn="ctr">
              <a:lnSpc>
                <a:spcPts val="8640"/>
              </a:lnSpc>
            </a:pPr>
            <a:r>
              <a:rPr lang="en-US" sz="4800">
                <a:solidFill>
                  <a:srgbClr val="FFFFFF"/>
                </a:solidFill>
                <a:latin typeface="Open Sans Bold"/>
              </a:rPr>
              <a:t>PROBLEM</a:t>
            </a:r>
          </a:p>
        </p:txBody>
      </p:sp>
      <p:sp>
        <p:nvSpPr>
          <p:cNvPr id="8" name="Freeform 8"/>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9" name="Freeform 9"/>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10" name="Freeform 10"/>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11" name="TextBox 11"/>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2" name="Freeform 12"/>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13" name="Freeform 13"/>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98416" y="9161029"/>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grpSp>
        <p:nvGrpSpPr>
          <p:cNvPr id="4" name="Group 4"/>
          <p:cNvGrpSpPr/>
          <p:nvPr/>
        </p:nvGrpSpPr>
        <p:grpSpPr>
          <a:xfrm>
            <a:off x="2670464" y="2728332"/>
            <a:ext cx="13529496" cy="4540413"/>
            <a:chOff x="0" y="0"/>
            <a:chExt cx="16129400" cy="5412925"/>
          </a:xfrm>
        </p:grpSpPr>
        <p:sp>
          <p:nvSpPr>
            <p:cNvPr id="5" name="Freeform 5"/>
            <p:cNvSpPr/>
            <p:nvPr/>
          </p:nvSpPr>
          <p:spPr>
            <a:xfrm>
              <a:off x="0" y="0"/>
              <a:ext cx="16129381" cy="5412958"/>
            </a:xfrm>
            <a:custGeom>
              <a:avLst/>
              <a:gdLst/>
              <a:ahLst/>
              <a:cxnLst/>
              <a:rect l="l" t="t" r="r" b="b"/>
              <a:pathLst>
                <a:path w="16129381" h="5412958">
                  <a:moveTo>
                    <a:pt x="0" y="0"/>
                  </a:moveTo>
                  <a:lnTo>
                    <a:pt x="16129381" y="0"/>
                  </a:lnTo>
                  <a:lnTo>
                    <a:pt x="16129381" y="5412958"/>
                  </a:lnTo>
                  <a:lnTo>
                    <a:pt x="0" y="5412958"/>
                  </a:lnTo>
                  <a:close/>
                </a:path>
              </a:pathLst>
            </a:custGeom>
            <a:solidFill>
              <a:srgbClr val="0E3D67"/>
            </a:solidFill>
          </p:spPr>
        </p:sp>
      </p:grpSp>
      <p:sp>
        <p:nvSpPr>
          <p:cNvPr id="6" name="TextBox 6"/>
          <p:cNvSpPr txBox="1"/>
          <p:nvPr/>
        </p:nvSpPr>
        <p:spPr>
          <a:xfrm>
            <a:off x="3426847" y="3869316"/>
            <a:ext cx="12016729" cy="3038823"/>
          </a:xfrm>
          <a:prstGeom prst="rect">
            <a:avLst/>
          </a:prstGeom>
        </p:spPr>
        <p:txBody>
          <a:bodyPr lIns="0" tIns="0" rIns="0" bIns="0" rtlCol="0" anchor="t">
            <a:spAutoFit/>
          </a:bodyPr>
          <a:lstStyle/>
          <a:p>
            <a:pPr algn="ctr">
              <a:lnSpc>
                <a:spcPts val="4941"/>
              </a:lnSpc>
            </a:pPr>
            <a:r>
              <a:rPr lang="en-US" sz="2745">
                <a:solidFill>
                  <a:srgbClr val="FFFFFF"/>
                </a:solidFill>
                <a:latin typeface="Open Sans"/>
              </a:rPr>
              <a:t>Berdasarkan Rumusan Masalah tim pemasaran ingin memiliki kemampuan untuk memprediksi kemungkinan pengguna membuka deposito atau tidak, sehingga mereka dapat menargetkan kampanye ke salah satu yang diprediksi menjawab ya.</a:t>
            </a:r>
          </a:p>
          <a:p>
            <a:pPr algn="ctr">
              <a:lnSpc>
                <a:spcPts val="4941"/>
              </a:lnSpc>
            </a:pPr>
            <a:endParaRPr lang="en-US" sz="2745">
              <a:solidFill>
                <a:srgbClr val="FFFFFF"/>
              </a:solidFill>
              <a:latin typeface="Open Sans"/>
            </a:endParaRPr>
          </a:p>
        </p:txBody>
      </p:sp>
      <p:sp>
        <p:nvSpPr>
          <p:cNvPr id="7" name="TextBox 7"/>
          <p:cNvSpPr txBox="1"/>
          <p:nvPr/>
        </p:nvSpPr>
        <p:spPr>
          <a:xfrm>
            <a:off x="4681839" y="2617356"/>
            <a:ext cx="9000084" cy="996315"/>
          </a:xfrm>
          <a:prstGeom prst="rect">
            <a:avLst/>
          </a:prstGeom>
        </p:spPr>
        <p:txBody>
          <a:bodyPr lIns="0" tIns="0" rIns="0" bIns="0" rtlCol="0" anchor="t">
            <a:spAutoFit/>
          </a:bodyPr>
          <a:lstStyle/>
          <a:p>
            <a:pPr algn="ctr">
              <a:lnSpc>
                <a:spcPts val="8640"/>
              </a:lnSpc>
            </a:pPr>
            <a:r>
              <a:rPr lang="en-US" sz="4800">
                <a:solidFill>
                  <a:srgbClr val="FFFFFF"/>
                </a:solidFill>
                <a:latin typeface="Open Sans Bold"/>
              </a:rPr>
              <a:t>Goals</a:t>
            </a:r>
          </a:p>
        </p:txBody>
      </p:sp>
      <p:sp>
        <p:nvSpPr>
          <p:cNvPr id="8" name="Freeform 8"/>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9" name="Freeform 9"/>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10" name="Freeform 10"/>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11" name="TextBox 11"/>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2" name="Freeform 12"/>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13" name="Freeform 13"/>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457700" cy="10287000"/>
            <a:chOff x="0" y="0"/>
            <a:chExt cx="5943600" cy="13716000"/>
          </a:xfrm>
        </p:grpSpPr>
        <p:sp>
          <p:nvSpPr>
            <p:cNvPr id="3" name="Freeform 3"/>
            <p:cNvSpPr/>
            <p:nvPr/>
          </p:nvSpPr>
          <p:spPr>
            <a:xfrm>
              <a:off x="0" y="0"/>
              <a:ext cx="5943600" cy="13716000"/>
            </a:xfrm>
            <a:custGeom>
              <a:avLst/>
              <a:gdLst/>
              <a:ahLst/>
              <a:cxnLst/>
              <a:rect l="l" t="t" r="r" b="b"/>
              <a:pathLst>
                <a:path w="5943600" h="13716000">
                  <a:moveTo>
                    <a:pt x="0" y="0"/>
                  </a:moveTo>
                  <a:lnTo>
                    <a:pt x="5943600" y="0"/>
                  </a:lnTo>
                  <a:lnTo>
                    <a:pt x="5943600" y="13716000"/>
                  </a:lnTo>
                  <a:lnTo>
                    <a:pt x="0" y="13716000"/>
                  </a:lnTo>
                  <a:close/>
                </a:path>
              </a:pathLst>
            </a:custGeom>
            <a:solidFill>
              <a:srgbClr val="0E3D67"/>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sp>
        <p:nvSpPr>
          <p:cNvPr id="9" name="Freeform 9"/>
          <p:cNvSpPr/>
          <p:nvPr/>
        </p:nvSpPr>
        <p:spPr>
          <a:xfrm>
            <a:off x="71078" y="5676080"/>
            <a:ext cx="4240635" cy="726745"/>
          </a:xfrm>
          <a:custGeom>
            <a:avLst/>
            <a:gdLst/>
            <a:ahLst/>
            <a:cxnLst/>
            <a:rect l="l" t="t" r="r" b="b"/>
            <a:pathLst>
              <a:path w="4240635" h="726745">
                <a:moveTo>
                  <a:pt x="0" y="0"/>
                </a:moveTo>
                <a:lnTo>
                  <a:pt x="4240635" y="0"/>
                </a:lnTo>
                <a:lnTo>
                  <a:pt x="4240635" y="726745"/>
                </a:lnTo>
                <a:lnTo>
                  <a:pt x="0" y="726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4883773" y="9483757"/>
            <a:ext cx="2765086" cy="370265"/>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
        <p:nvSpPr>
          <p:cNvPr id="11" name="TextBox 11"/>
          <p:cNvSpPr txBox="1"/>
          <p:nvPr/>
        </p:nvSpPr>
        <p:spPr>
          <a:xfrm>
            <a:off x="4464" y="4050350"/>
            <a:ext cx="4373862" cy="1625730"/>
          </a:xfrm>
          <a:prstGeom prst="rect">
            <a:avLst/>
          </a:prstGeom>
        </p:spPr>
        <p:txBody>
          <a:bodyPr lIns="0" tIns="0" rIns="0" bIns="0" rtlCol="0" anchor="t">
            <a:spAutoFit/>
          </a:bodyPr>
          <a:lstStyle/>
          <a:p>
            <a:pPr algn="ctr">
              <a:lnSpc>
                <a:spcPts val="6467"/>
              </a:lnSpc>
            </a:pPr>
            <a:r>
              <a:rPr lang="en-US" sz="4619">
                <a:solidFill>
                  <a:srgbClr val="FFFFFF"/>
                </a:solidFill>
                <a:latin typeface="Bernoru SemiCondensed"/>
              </a:rPr>
              <a:t>DATA </a:t>
            </a:r>
          </a:p>
          <a:p>
            <a:pPr algn="ctr">
              <a:lnSpc>
                <a:spcPts val="6467"/>
              </a:lnSpc>
            </a:pPr>
            <a:r>
              <a:rPr lang="en-US" sz="4619">
                <a:solidFill>
                  <a:srgbClr val="FFFFFF"/>
                </a:solidFill>
                <a:latin typeface="Bernoru SemiCondensed"/>
              </a:rPr>
              <a:t>Understanding</a:t>
            </a:r>
          </a:p>
        </p:txBody>
      </p:sp>
      <p:sp>
        <p:nvSpPr>
          <p:cNvPr id="12" name="TextBox 12"/>
          <p:cNvSpPr txBox="1"/>
          <p:nvPr/>
        </p:nvSpPr>
        <p:spPr>
          <a:xfrm>
            <a:off x="4806052" y="3118777"/>
            <a:ext cx="12023319" cy="3982772"/>
          </a:xfrm>
          <a:prstGeom prst="rect">
            <a:avLst/>
          </a:prstGeom>
        </p:spPr>
        <p:txBody>
          <a:bodyPr lIns="0" tIns="0" rIns="0" bIns="0" rtlCol="0" anchor="t">
            <a:spAutoFit/>
          </a:bodyPr>
          <a:lstStyle/>
          <a:p>
            <a:pPr algn="ctr">
              <a:lnSpc>
                <a:spcPts val="4719"/>
              </a:lnSpc>
            </a:pPr>
            <a:r>
              <a:rPr lang="en-US" sz="3371">
                <a:solidFill>
                  <a:srgbClr val="000000"/>
                </a:solidFill>
                <a:latin typeface="Sukar Bold"/>
              </a:rPr>
              <a:t>Mengidentifikasi sumber data yang digunakan dalam proyek, menganalisis statistik deskriptif, distribusi variabel, dan pola-pola dalam data untuk mendapatkan wawasan awal tentang karakteristik nasabah potensial. Menghubungkan elemen data dengan tujuan bisnis, seperti variabel-variabel tertentu berkaitan dengan pembukaan rekening deposito </a:t>
            </a:r>
          </a:p>
          <a:p>
            <a:pPr algn="ctr">
              <a:lnSpc>
                <a:spcPts val="3534"/>
              </a:lnSpc>
            </a:pPr>
            <a:r>
              <a:rPr lang="en-US" sz="2524">
                <a:solidFill>
                  <a:srgbClr val="000000"/>
                </a:solidFill>
                <a:latin typeface="Sukar Bold"/>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04368" y="6298164"/>
            <a:ext cx="783630" cy="3988836"/>
            <a:chOff x="0" y="0"/>
            <a:chExt cx="1044840" cy="5318448"/>
          </a:xfrm>
        </p:grpSpPr>
        <p:sp>
          <p:nvSpPr>
            <p:cNvPr id="3" name="Freeform 3"/>
            <p:cNvSpPr/>
            <p:nvPr/>
          </p:nvSpPr>
          <p:spPr>
            <a:xfrm>
              <a:off x="0" y="0"/>
              <a:ext cx="1044829" cy="5318506"/>
            </a:xfrm>
            <a:custGeom>
              <a:avLst/>
              <a:gdLst/>
              <a:ahLst/>
              <a:cxnLst/>
              <a:rect l="l" t="t" r="r" b="b"/>
              <a:pathLst>
                <a:path w="1044829" h="5318506">
                  <a:moveTo>
                    <a:pt x="0" y="0"/>
                  </a:moveTo>
                  <a:lnTo>
                    <a:pt x="1044829" y="0"/>
                  </a:lnTo>
                  <a:lnTo>
                    <a:pt x="1044829" y="5318506"/>
                  </a:lnTo>
                  <a:lnTo>
                    <a:pt x="0" y="5318506"/>
                  </a:lnTo>
                  <a:close/>
                </a:path>
              </a:pathLst>
            </a:custGeom>
            <a:solidFill>
              <a:srgbClr val="E4A836"/>
            </a:solidFill>
          </p:spPr>
        </p:sp>
      </p:grpSp>
      <p:sp>
        <p:nvSpPr>
          <p:cNvPr id="4" name="Freeform 4"/>
          <p:cNvSpPr/>
          <p:nvPr/>
        </p:nvSpPr>
        <p:spPr>
          <a:xfrm>
            <a:off x="-348645" y="-627315"/>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5" name="Freeform 5"/>
          <p:cNvSpPr/>
          <p:nvPr/>
        </p:nvSpPr>
        <p:spPr>
          <a:xfrm rot="7200000">
            <a:off x="-1108401" y="852847"/>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6" name="Freeform 6"/>
          <p:cNvSpPr/>
          <p:nvPr/>
        </p:nvSpPr>
        <p:spPr>
          <a:xfrm>
            <a:off x="1464102" y="-597417"/>
            <a:ext cx="2178748" cy="2178748"/>
          </a:xfrm>
          <a:custGeom>
            <a:avLst/>
            <a:gdLst/>
            <a:ahLst/>
            <a:cxnLst/>
            <a:rect l="l" t="t" r="r" b="b"/>
            <a:pathLst>
              <a:path w="2178748" h="2178748">
                <a:moveTo>
                  <a:pt x="0" y="0"/>
                </a:moveTo>
                <a:lnTo>
                  <a:pt x="2178748" y="0"/>
                </a:lnTo>
                <a:lnTo>
                  <a:pt x="2178748" y="2178749"/>
                </a:lnTo>
                <a:lnTo>
                  <a:pt x="0" y="2178749"/>
                </a:lnTo>
                <a:lnTo>
                  <a:pt x="0" y="0"/>
                </a:lnTo>
                <a:close/>
              </a:path>
            </a:pathLst>
          </a:custGeom>
          <a:blipFill>
            <a:blip r:embed="rId4"/>
            <a:stretch>
              <a:fillRect/>
            </a:stretch>
          </a:blipFill>
        </p:spPr>
      </p:sp>
      <p:sp>
        <p:nvSpPr>
          <p:cNvPr id="7" name="Freeform 7"/>
          <p:cNvSpPr/>
          <p:nvPr/>
        </p:nvSpPr>
        <p:spPr>
          <a:xfrm>
            <a:off x="16154374" y="666664"/>
            <a:ext cx="1349994" cy="428311"/>
          </a:xfrm>
          <a:custGeom>
            <a:avLst/>
            <a:gdLst/>
            <a:ahLst/>
            <a:cxnLst/>
            <a:rect l="l" t="t" r="r" b="b"/>
            <a:pathLst>
              <a:path w="1349994" h="428311">
                <a:moveTo>
                  <a:pt x="0" y="0"/>
                </a:moveTo>
                <a:lnTo>
                  <a:pt x="1349994" y="0"/>
                </a:lnTo>
                <a:lnTo>
                  <a:pt x="1349994" y="428312"/>
                </a:lnTo>
                <a:lnTo>
                  <a:pt x="0" y="428312"/>
                </a:lnTo>
                <a:lnTo>
                  <a:pt x="0" y="0"/>
                </a:lnTo>
                <a:close/>
              </a:path>
            </a:pathLst>
          </a:custGeom>
          <a:blipFill>
            <a:blip r:embed="rId5"/>
            <a:stretch>
              <a:fillRect b="-94"/>
            </a:stretch>
          </a:blipFill>
        </p:spPr>
      </p:sp>
      <p:sp>
        <p:nvSpPr>
          <p:cNvPr id="8" name="Freeform 8"/>
          <p:cNvSpPr/>
          <p:nvPr/>
        </p:nvSpPr>
        <p:spPr>
          <a:xfrm>
            <a:off x="14728620" y="666664"/>
            <a:ext cx="1114715" cy="594000"/>
          </a:xfrm>
          <a:custGeom>
            <a:avLst/>
            <a:gdLst/>
            <a:ahLst/>
            <a:cxnLst/>
            <a:rect l="l" t="t" r="r" b="b"/>
            <a:pathLst>
              <a:path w="1114715" h="594000">
                <a:moveTo>
                  <a:pt x="0" y="0"/>
                </a:moveTo>
                <a:lnTo>
                  <a:pt x="1114715" y="0"/>
                </a:lnTo>
                <a:lnTo>
                  <a:pt x="1114715" y="594000"/>
                </a:lnTo>
                <a:lnTo>
                  <a:pt x="0" y="594000"/>
                </a:lnTo>
                <a:lnTo>
                  <a:pt x="0" y="0"/>
                </a:lnTo>
                <a:close/>
              </a:path>
            </a:pathLst>
          </a:custGeom>
          <a:blipFill>
            <a:blip r:embed="rId6"/>
            <a:stretch>
              <a:fillRect/>
            </a:stretch>
          </a:blipFill>
        </p:spPr>
      </p:sp>
      <p:grpSp>
        <p:nvGrpSpPr>
          <p:cNvPr id="9" name="Group 9"/>
          <p:cNvGrpSpPr/>
          <p:nvPr/>
        </p:nvGrpSpPr>
        <p:grpSpPr>
          <a:xfrm>
            <a:off x="17047029" y="7931858"/>
            <a:ext cx="1240971" cy="3433272"/>
            <a:chOff x="0" y="0"/>
            <a:chExt cx="1654628" cy="4577696"/>
          </a:xfrm>
        </p:grpSpPr>
        <p:sp>
          <p:nvSpPr>
            <p:cNvPr id="10" name="Freeform 10"/>
            <p:cNvSpPr/>
            <p:nvPr/>
          </p:nvSpPr>
          <p:spPr>
            <a:xfrm>
              <a:off x="0" y="0"/>
              <a:ext cx="1654683" cy="4577715"/>
            </a:xfrm>
            <a:custGeom>
              <a:avLst/>
              <a:gdLst/>
              <a:ahLst/>
              <a:cxnLst/>
              <a:rect l="l" t="t" r="r" b="b"/>
              <a:pathLst>
                <a:path w="1654683" h="4577715">
                  <a:moveTo>
                    <a:pt x="0" y="0"/>
                  </a:moveTo>
                  <a:lnTo>
                    <a:pt x="1654683" y="0"/>
                  </a:lnTo>
                  <a:lnTo>
                    <a:pt x="1654683" y="4577715"/>
                  </a:lnTo>
                  <a:lnTo>
                    <a:pt x="0" y="4577715"/>
                  </a:lnTo>
                  <a:close/>
                </a:path>
              </a:pathLst>
            </a:custGeom>
            <a:solidFill>
              <a:srgbClr val="E4A836">
                <a:alpha val="31765"/>
              </a:srgbClr>
            </a:solidFill>
          </p:spPr>
        </p:sp>
      </p:grpSp>
      <p:sp>
        <p:nvSpPr>
          <p:cNvPr id="11" name="Freeform 11"/>
          <p:cNvSpPr/>
          <p:nvPr/>
        </p:nvSpPr>
        <p:spPr>
          <a:xfrm>
            <a:off x="596454" y="4333513"/>
            <a:ext cx="6453674" cy="2049042"/>
          </a:xfrm>
          <a:custGeom>
            <a:avLst/>
            <a:gdLst/>
            <a:ahLst/>
            <a:cxnLst/>
            <a:rect l="l" t="t" r="r" b="b"/>
            <a:pathLst>
              <a:path w="6453674" h="2049042">
                <a:moveTo>
                  <a:pt x="0" y="0"/>
                </a:moveTo>
                <a:lnTo>
                  <a:pt x="6453675" y="0"/>
                </a:lnTo>
                <a:lnTo>
                  <a:pt x="6453675" y="2049041"/>
                </a:lnTo>
                <a:lnTo>
                  <a:pt x="0" y="2049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5885605">
            <a:off x="7323239" y="4645448"/>
            <a:ext cx="515993" cy="1485844"/>
          </a:xfrm>
          <a:custGeom>
            <a:avLst/>
            <a:gdLst/>
            <a:ahLst/>
            <a:cxnLst/>
            <a:rect l="l" t="t" r="r" b="b"/>
            <a:pathLst>
              <a:path w="515993" h="1485844">
                <a:moveTo>
                  <a:pt x="0" y="0"/>
                </a:moveTo>
                <a:lnTo>
                  <a:pt x="515994" y="0"/>
                </a:lnTo>
                <a:lnTo>
                  <a:pt x="515994" y="1485844"/>
                </a:lnTo>
                <a:lnTo>
                  <a:pt x="0" y="14858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7575637">
            <a:off x="7040799" y="5197643"/>
            <a:ext cx="822975" cy="2369823"/>
          </a:xfrm>
          <a:custGeom>
            <a:avLst/>
            <a:gdLst/>
            <a:ahLst/>
            <a:cxnLst/>
            <a:rect l="l" t="t" r="r" b="b"/>
            <a:pathLst>
              <a:path w="822975" h="2369823">
                <a:moveTo>
                  <a:pt x="0" y="0"/>
                </a:moveTo>
                <a:lnTo>
                  <a:pt x="822975" y="0"/>
                </a:lnTo>
                <a:lnTo>
                  <a:pt x="822975" y="2369823"/>
                </a:lnTo>
                <a:lnTo>
                  <a:pt x="0" y="23698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3287735">
            <a:off x="6756326" y="3414158"/>
            <a:ext cx="587604" cy="1692054"/>
          </a:xfrm>
          <a:custGeom>
            <a:avLst/>
            <a:gdLst/>
            <a:ahLst/>
            <a:cxnLst/>
            <a:rect l="l" t="t" r="r" b="b"/>
            <a:pathLst>
              <a:path w="587604" h="1692054">
                <a:moveTo>
                  <a:pt x="0" y="0"/>
                </a:moveTo>
                <a:lnTo>
                  <a:pt x="587605" y="0"/>
                </a:lnTo>
                <a:lnTo>
                  <a:pt x="587605" y="1692053"/>
                </a:lnTo>
                <a:lnTo>
                  <a:pt x="0" y="16920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1464102" y="4654945"/>
            <a:ext cx="4589931" cy="1457325"/>
          </a:xfrm>
          <a:prstGeom prst="rect">
            <a:avLst/>
          </a:prstGeom>
        </p:spPr>
        <p:txBody>
          <a:bodyPr lIns="0" tIns="0" rIns="0" bIns="0" rtlCol="0" anchor="t">
            <a:spAutoFit/>
          </a:bodyPr>
          <a:lstStyle/>
          <a:p>
            <a:pPr algn="ctr">
              <a:lnSpc>
                <a:spcPts val="5759"/>
              </a:lnSpc>
            </a:pPr>
            <a:r>
              <a:rPr lang="en-US" sz="4800">
                <a:solidFill>
                  <a:srgbClr val="181717"/>
                </a:solidFill>
                <a:latin typeface="Comic Sans"/>
              </a:rPr>
              <a:t>Data Preparation</a:t>
            </a:r>
          </a:p>
        </p:txBody>
      </p:sp>
      <p:sp>
        <p:nvSpPr>
          <p:cNvPr id="16" name="TextBox 16"/>
          <p:cNvSpPr txBox="1"/>
          <p:nvPr/>
        </p:nvSpPr>
        <p:spPr>
          <a:xfrm>
            <a:off x="14902428" y="1420099"/>
            <a:ext cx="2765087" cy="370265"/>
          </a:xfrm>
          <a:prstGeom prst="rect">
            <a:avLst/>
          </a:prstGeom>
        </p:spPr>
        <p:txBody>
          <a:bodyPr lIns="0" tIns="0" rIns="0" bIns="0" rtlCol="0" anchor="t">
            <a:spAutoFit/>
          </a:bodyPr>
          <a:lstStyle/>
          <a:p>
            <a:pPr algn="l">
              <a:lnSpc>
                <a:spcPts val="2520"/>
              </a:lnSpc>
            </a:pPr>
            <a:r>
              <a:rPr lang="en-US" sz="2100">
                <a:solidFill>
                  <a:srgbClr val="0E3D67"/>
                </a:solidFill>
                <a:latin typeface="Open Sans Bold"/>
              </a:rPr>
              <a:t>DATA ACADEMY ™</a:t>
            </a:r>
          </a:p>
        </p:txBody>
      </p:sp>
      <p:sp>
        <p:nvSpPr>
          <p:cNvPr id="17" name="TextBox 17"/>
          <p:cNvSpPr txBox="1"/>
          <p:nvPr/>
        </p:nvSpPr>
        <p:spPr>
          <a:xfrm>
            <a:off x="4987771" y="728932"/>
            <a:ext cx="8395929" cy="1762125"/>
          </a:xfrm>
          <a:prstGeom prst="rect">
            <a:avLst/>
          </a:prstGeom>
        </p:spPr>
        <p:txBody>
          <a:bodyPr lIns="0" tIns="0" rIns="0" bIns="0" rtlCol="0" anchor="t">
            <a:spAutoFit/>
          </a:bodyPr>
          <a:lstStyle/>
          <a:p>
            <a:pPr algn="just">
              <a:lnSpc>
                <a:spcPts val="4691"/>
              </a:lnSpc>
            </a:pPr>
            <a:r>
              <a:rPr lang="en-US" sz="3909">
                <a:solidFill>
                  <a:srgbClr val="181717"/>
                </a:solidFill>
                <a:latin typeface="Comic Sans"/>
              </a:rPr>
              <a:t>Drop Kolom Contact dan Poutcome, dan hapus baris dengan missing Values</a:t>
            </a:r>
          </a:p>
        </p:txBody>
      </p:sp>
      <p:sp>
        <p:nvSpPr>
          <p:cNvPr id="18" name="TextBox 18"/>
          <p:cNvSpPr txBox="1"/>
          <p:nvPr/>
        </p:nvSpPr>
        <p:spPr>
          <a:xfrm>
            <a:off x="8863371" y="4368856"/>
            <a:ext cx="8395929" cy="1238250"/>
          </a:xfrm>
          <a:prstGeom prst="rect">
            <a:avLst/>
          </a:prstGeom>
        </p:spPr>
        <p:txBody>
          <a:bodyPr lIns="0" tIns="0" rIns="0" bIns="0" rtlCol="0" anchor="t">
            <a:spAutoFit/>
          </a:bodyPr>
          <a:lstStyle/>
          <a:p>
            <a:pPr algn="ctr">
              <a:lnSpc>
                <a:spcPts val="4931"/>
              </a:lnSpc>
            </a:pPr>
            <a:r>
              <a:rPr lang="en-US" sz="4109">
                <a:solidFill>
                  <a:srgbClr val="E4A836"/>
                </a:solidFill>
                <a:latin typeface="Comic Sans"/>
              </a:rPr>
              <a:t>Drop Kolom yang berkaitan dengan poutcome</a:t>
            </a:r>
          </a:p>
        </p:txBody>
      </p:sp>
      <p:sp>
        <p:nvSpPr>
          <p:cNvPr id="19" name="TextBox 19"/>
          <p:cNvSpPr txBox="1"/>
          <p:nvPr/>
        </p:nvSpPr>
        <p:spPr>
          <a:xfrm>
            <a:off x="8433442" y="7312733"/>
            <a:ext cx="8395929" cy="619125"/>
          </a:xfrm>
          <a:prstGeom prst="rect">
            <a:avLst/>
          </a:prstGeom>
        </p:spPr>
        <p:txBody>
          <a:bodyPr lIns="0" tIns="0" rIns="0" bIns="0" rtlCol="0" anchor="t">
            <a:spAutoFit/>
          </a:bodyPr>
          <a:lstStyle/>
          <a:p>
            <a:pPr algn="ctr">
              <a:lnSpc>
                <a:spcPts val="4931"/>
              </a:lnSpc>
            </a:pPr>
            <a:r>
              <a:rPr lang="en-US" sz="4109">
                <a:solidFill>
                  <a:srgbClr val="181717"/>
                </a:solidFill>
                <a:latin typeface="Comic Sans"/>
              </a:rPr>
              <a:t>Hanya menggunakan 1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9050"/>
            <a:ext cx="18288000" cy="7623958"/>
            <a:chOff x="0" y="0"/>
            <a:chExt cx="24384000" cy="10165278"/>
          </a:xfrm>
        </p:grpSpPr>
        <p:sp>
          <p:nvSpPr>
            <p:cNvPr id="3" name="Freeform 3"/>
            <p:cNvSpPr/>
            <p:nvPr/>
          </p:nvSpPr>
          <p:spPr>
            <a:xfrm>
              <a:off x="0" y="0"/>
              <a:ext cx="24384000" cy="10165334"/>
            </a:xfrm>
            <a:custGeom>
              <a:avLst/>
              <a:gdLst/>
              <a:ahLst/>
              <a:cxnLst/>
              <a:rect l="l" t="t" r="r" b="b"/>
              <a:pathLst>
                <a:path w="24384000" h="10165334">
                  <a:moveTo>
                    <a:pt x="0" y="0"/>
                  </a:moveTo>
                  <a:lnTo>
                    <a:pt x="24384000" y="0"/>
                  </a:lnTo>
                  <a:lnTo>
                    <a:pt x="24384000" y="10165334"/>
                  </a:lnTo>
                  <a:lnTo>
                    <a:pt x="0" y="10165334"/>
                  </a:lnTo>
                  <a:close/>
                </a:path>
              </a:pathLst>
            </a:custGeom>
            <a:solidFill>
              <a:srgbClr val="AEABAB"/>
            </a:solidFill>
          </p:spPr>
        </p:sp>
      </p:grpSp>
      <p:grpSp>
        <p:nvGrpSpPr>
          <p:cNvPr id="4" name="Group 4"/>
          <p:cNvGrpSpPr/>
          <p:nvPr/>
        </p:nvGrpSpPr>
        <p:grpSpPr>
          <a:xfrm>
            <a:off x="3095475" y="4282396"/>
            <a:ext cx="12097050" cy="3503937"/>
            <a:chOff x="0" y="0"/>
            <a:chExt cx="16129400" cy="4671916"/>
          </a:xfrm>
        </p:grpSpPr>
        <p:sp>
          <p:nvSpPr>
            <p:cNvPr id="5" name="Freeform 5"/>
            <p:cNvSpPr/>
            <p:nvPr/>
          </p:nvSpPr>
          <p:spPr>
            <a:xfrm>
              <a:off x="0" y="0"/>
              <a:ext cx="16129381" cy="4671949"/>
            </a:xfrm>
            <a:custGeom>
              <a:avLst/>
              <a:gdLst/>
              <a:ahLst/>
              <a:cxnLst/>
              <a:rect l="l" t="t" r="r" b="b"/>
              <a:pathLst>
                <a:path w="16129381" h="4671949">
                  <a:moveTo>
                    <a:pt x="0" y="0"/>
                  </a:moveTo>
                  <a:lnTo>
                    <a:pt x="16129381" y="0"/>
                  </a:lnTo>
                  <a:lnTo>
                    <a:pt x="16129381" y="4671949"/>
                  </a:lnTo>
                  <a:lnTo>
                    <a:pt x="0" y="4671949"/>
                  </a:lnTo>
                  <a:close/>
                </a:path>
              </a:pathLst>
            </a:custGeom>
            <a:solidFill>
              <a:srgbClr val="0E3D67"/>
            </a:solidFill>
          </p:spPr>
        </p:sp>
      </p:grpSp>
      <p:sp>
        <p:nvSpPr>
          <p:cNvPr id="6" name="Freeform 6"/>
          <p:cNvSpPr/>
          <p:nvPr/>
        </p:nvSpPr>
        <p:spPr>
          <a:xfrm>
            <a:off x="-56937" y="6908139"/>
            <a:ext cx="2409364" cy="2409364"/>
          </a:xfrm>
          <a:custGeom>
            <a:avLst/>
            <a:gdLst/>
            <a:ahLst/>
            <a:cxnLst/>
            <a:rect l="l" t="t" r="r" b="b"/>
            <a:pathLst>
              <a:path w="2409364" h="2409364">
                <a:moveTo>
                  <a:pt x="0" y="0"/>
                </a:moveTo>
                <a:lnTo>
                  <a:pt x="2409365" y="0"/>
                </a:lnTo>
                <a:lnTo>
                  <a:pt x="2409365" y="2409365"/>
                </a:lnTo>
                <a:lnTo>
                  <a:pt x="0" y="2409365"/>
                </a:lnTo>
                <a:lnTo>
                  <a:pt x="0" y="0"/>
                </a:lnTo>
                <a:close/>
              </a:path>
            </a:pathLst>
          </a:custGeom>
          <a:blipFill>
            <a:blip r:embed="rId2"/>
            <a:stretch>
              <a:fillRect/>
            </a:stretch>
          </a:blipFill>
        </p:spPr>
      </p:sp>
      <p:sp>
        <p:nvSpPr>
          <p:cNvPr id="7" name="Freeform 7"/>
          <p:cNvSpPr/>
          <p:nvPr/>
        </p:nvSpPr>
        <p:spPr>
          <a:xfrm rot="7200000">
            <a:off x="-816693" y="8388301"/>
            <a:ext cx="2225730" cy="2225730"/>
          </a:xfrm>
          <a:custGeom>
            <a:avLst/>
            <a:gdLst/>
            <a:ahLst/>
            <a:cxnLst/>
            <a:rect l="l" t="t" r="r" b="b"/>
            <a:pathLst>
              <a:path w="2225730" h="2225730">
                <a:moveTo>
                  <a:pt x="0" y="0"/>
                </a:moveTo>
                <a:lnTo>
                  <a:pt x="2225730" y="0"/>
                </a:lnTo>
                <a:lnTo>
                  <a:pt x="2225730" y="2225730"/>
                </a:lnTo>
                <a:lnTo>
                  <a:pt x="0" y="2225730"/>
                </a:lnTo>
                <a:lnTo>
                  <a:pt x="0" y="0"/>
                </a:lnTo>
                <a:close/>
              </a:path>
            </a:pathLst>
          </a:custGeom>
          <a:blipFill>
            <a:blip r:embed="rId3"/>
            <a:stretch>
              <a:fillRect/>
            </a:stretch>
          </a:blipFill>
        </p:spPr>
      </p:sp>
      <p:sp>
        <p:nvSpPr>
          <p:cNvPr id="8" name="Freeform 8"/>
          <p:cNvSpPr/>
          <p:nvPr/>
        </p:nvSpPr>
        <p:spPr>
          <a:xfrm rot="-10800000">
            <a:off x="16199960" y="-624617"/>
            <a:ext cx="2705100" cy="2705100"/>
          </a:xfrm>
          <a:custGeom>
            <a:avLst/>
            <a:gdLst/>
            <a:ahLst/>
            <a:cxnLst/>
            <a:rect l="l" t="t" r="r" b="b"/>
            <a:pathLst>
              <a:path w="2705100" h="2705100">
                <a:moveTo>
                  <a:pt x="0" y="0"/>
                </a:moveTo>
                <a:lnTo>
                  <a:pt x="2705100" y="0"/>
                </a:lnTo>
                <a:lnTo>
                  <a:pt x="2705100" y="2705100"/>
                </a:lnTo>
                <a:lnTo>
                  <a:pt x="0" y="2705100"/>
                </a:lnTo>
                <a:lnTo>
                  <a:pt x="0" y="0"/>
                </a:lnTo>
                <a:close/>
              </a:path>
            </a:pathLst>
          </a:custGeom>
          <a:blipFill>
            <a:blip r:embed="rId4"/>
            <a:stretch>
              <a:fillRect/>
            </a:stretch>
          </a:blipFill>
        </p:spPr>
      </p:sp>
      <p:sp>
        <p:nvSpPr>
          <p:cNvPr id="9" name="Freeform 9"/>
          <p:cNvSpPr/>
          <p:nvPr/>
        </p:nvSpPr>
        <p:spPr>
          <a:xfrm>
            <a:off x="9181881" y="9181490"/>
            <a:ext cx="1349994" cy="428312"/>
          </a:xfrm>
          <a:custGeom>
            <a:avLst/>
            <a:gdLst/>
            <a:ahLst/>
            <a:cxnLst/>
            <a:rect l="l" t="t" r="r" b="b"/>
            <a:pathLst>
              <a:path w="1349994" h="428312">
                <a:moveTo>
                  <a:pt x="0" y="0"/>
                </a:moveTo>
                <a:lnTo>
                  <a:pt x="1349994" y="0"/>
                </a:lnTo>
                <a:lnTo>
                  <a:pt x="1349994" y="428311"/>
                </a:lnTo>
                <a:lnTo>
                  <a:pt x="0" y="428311"/>
                </a:lnTo>
                <a:lnTo>
                  <a:pt x="0" y="0"/>
                </a:lnTo>
                <a:close/>
              </a:path>
            </a:pathLst>
          </a:custGeom>
          <a:blipFill>
            <a:blip r:embed="rId5"/>
            <a:stretch>
              <a:fillRect b="-94"/>
            </a:stretch>
          </a:blipFill>
        </p:spPr>
      </p:sp>
      <p:sp>
        <p:nvSpPr>
          <p:cNvPr id="10" name="Freeform 10"/>
          <p:cNvSpPr/>
          <p:nvPr/>
        </p:nvSpPr>
        <p:spPr>
          <a:xfrm>
            <a:off x="7756126" y="9181490"/>
            <a:ext cx="1114714" cy="594000"/>
          </a:xfrm>
          <a:custGeom>
            <a:avLst/>
            <a:gdLst/>
            <a:ahLst/>
            <a:cxnLst/>
            <a:rect l="l" t="t" r="r" b="b"/>
            <a:pathLst>
              <a:path w="1114714" h="594000">
                <a:moveTo>
                  <a:pt x="0" y="0"/>
                </a:moveTo>
                <a:lnTo>
                  <a:pt x="1114715" y="0"/>
                </a:lnTo>
                <a:lnTo>
                  <a:pt x="1114715" y="594000"/>
                </a:lnTo>
                <a:lnTo>
                  <a:pt x="0" y="594000"/>
                </a:lnTo>
                <a:lnTo>
                  <a:pt x="0" y="0"/>
                </a:lnTo>
                <a:close/>
              </a:path>
            </a:pathLst>
          </a:custGeom>
          <a:blipFill>
            <a:blip r:embed="rId6"/>
            <a:stretch>
              <a:fillRect/>
            </a:stretch>
          </a:blipFill>
        </p:spPr>
      </p:sp>
      <p:sp>
        <p:nvSpPr>
          <p:cNvPr id="11" name="Freeform 11"/>
          <p:cNvSpPr/>
          <p:nvPr/>
        </p:nvSpPr>
        <p:spPr>
          <a:xfrm>
            <a:off x="3298483" y="4429073"/>
            <a:ext cx="1171089" cy="3175836"/>
          </a:xfrm>
          <a:custGeom>
            <a:avLst/>
            <a:gdLst/>
            <a:ahLst/>
            <a:cxnLst/>
            <a:rect l="l" t="t" r="r" b="b"/>
            <a:pathLst>
              <a:path w="1171089" h="3175836">
                <a:moveTo>
                  <a:pt x="0" y="0"/>
                </a:moveTo>
                <a:lnTo>
                  <a:pt x="1171089" y="0"/>
                </a:lnTo>
                <a:lnTo>
                  <a:pt x="1171089" y="3175835"/>
                </a:lnTo>
                <a:lnTo>
                  <a:pt x="0" y="3175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0800000">
            <a:off x="13717306" y="4429073"/>
            <a:ext cx="1171089" cy="3175836"/>
          </a:xfrm>
          <a:custGeom>
            <a:avLst/>
            <a:gdLst/>
            <a:ahLst/>
            <a:cxnLst/>
            <a:rect l="l" t="t" r="r" b="b"/>
            <a:pathLst>
              <a:path w="1171089" h="3175836">
                <a:moveTo>
                  <a:pt x="0" y="0"/>
                </a:moveTo>
                <a:lnTo>
                  <a:pt x="1171090" y="0"/>
                </a:lnTo>
                <a:lnTo>
                  <a:pt x="1171090" y="3175835"/>
                </a:lnTo>
                <a:lnTo>
                  <a:pt x="0" y="3175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4469572" y="5377396"/>
            <a:ext cx="9000084" cy="1352553"/>
          </a:xfrm>
          <a:prstGeom prst="rect">
            <a:avLst/>
          </a:prstGeom>
        </p:spPr>
        <p:txBody>
          <a:bodyPr lIns="0" tIns="0" rIns="0" bIns="0" rtlCol="0" anchor="t">
            <a:spAutoFit/>
          </a:bodyPr>
          <a:lstStyle/>
          <a:p>
            <a:pPr algn="ctr">
              <a:lnSpc>
                <a:spcPts val="11699"/>
              </a:lnSpc>
            </a:pPr>
            <a:r>
              <a:rPr lang="en-US" sz="6499">
                <a:solidFill>
                  <a:srgbClr val="FFFFFF"/>
                </a:solidFill>
                <a:latin typeface="Comic Sans"/>
              </a:rPr>
              <a:t>5W + 1H</a:t>
            </a:r>
          </a:p>
        </p:txBody>
      </p:sp>
      <p:sp>
        <p:nvSpPr>
          <p:cNvPr id="14" name="TextBox 14"/>
          <p:cNvSpPr txBox="1"/>
          <p:nvPr/>
        </p:nvSpPr>
        <p:spPr>
          <a:xfrm>
            <a:off x="14883773" y="9161029"/>
            <a:ext cx="2765100" cy="370300"/>
          </a:xfrm>
          <a:prstGeom prst="rect">
            <a:avLst/>
          </a:prstGeom>
        </p:spPr>
        <p:txBody>
          <a:bodyPr lIns="0" tIns="0" rIns="0" bIns="0" rtlCol="0" anchor="t">
            <a:spAutoFit/>
          </a:bodyPr>
          <a:lstStyle/>
          <a:p>
            <a:pPr algn="r">
              <a:lnSpc>
                <a:spcPts val="2520"/>
              </a:lnSpc>
            </a:pPr>
            <a:r>
              <a:rPr lang="en-US" sz="2100">
                <a:solidFill>
                  <a:srgbClr val="0E3D67"/>
                </a:solidFill>
                <a:latin typeface="Open Sans Bold"/>
              </a:rPr>
              <a:t>DATA ACADEMY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549</Words>
  <Application>Microsoft Office PowerPoint</Application>
  <PresentationFormat>Custom</PresentationFormat>
  <Paragraphs>86</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Open Sans Bold</vt:lpstr>
      <vt:lpstr>Calibri</vt:lpstr>
      <vt:lpstr>Amsterdam Three</vt:lpstr>
      <vt:lpstr>Comic Sans Bold</vt:lpstr>
      <vt:lpstr>Comic Sans</vt:lpstr>
      <vt:lpstr>Open Sans</vt:lpstr>
      <vt:lpstr>Sukar Bold</vt:lpstr>
      <vt:lpstr>Arial</vt:lpstr>
      <vt:lpstr>Alegreya SC</vt:lpstr>
      <vt:lpstr>Droid Serif Bold</vt:lpstr>
      <vt:lpstr>Bernoru SemiCondensed</vt:lpstr>
      <vt:lpstr>B612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Pandas Alpa</dc:title>
  <cp:lastModifiedBy>Maulana Khisyam</cp:lastModifiedBy>
  <cp:revision>2</cp:revision>
  <dcterms:created xsi:type="dcterms:W3CDTF">2006-08-16T00:00:00Z</dcterms:created>
  <dcterms:modified xsi:type="dcterms:W3CDTF">2023-12-15T09:24:51Z</dcterms:modified>
  <dc:identifier>DAF0xA7qu0Y</dc:identifier>
</cp:coreProperties>
</file>